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38" r:id="rId2"/>
    <p:sldId id="352" r:id="rId3"/>
    <p:sldId id="373" r:id="rId4"/>
    <p:sldId id="374" r:id="rId5"/>
    <p:sldId id="353" r:id="rId6"/>
    <p:sldId id="354" r:id="rId7"/>
    <p:sldId id="376" r:id="rId8"/>
    <p:sldId id="367" r:id="rId9"/>
    <p:sldId id="355" r:id="rId10"/>
    <p:sldId id="356" r:id="rId11"/>
    <p:sldId id="366" r:id="rId12"/>
    <p:sldId id="345" r:id="rId13"/>
    <p:sldId id="339" r:id="rId14"/>
    <p:sldId id="305" r:id="rId15"/>
    <p:sldId id="306" r:id="rId16"/>
    <p:sldId id="307" r:id="rId17"/>
    <p:sldId id="342" r:id="rId18"/>
    <p:sldId id="341" r:id="rId19"/>
    <p:sldId id="369" r:id="rId20"/>
    <p:sldId id="309" r:id="rId21"/>
    <p:sldId id="310" r:id="rId22"/>
    <p:sldId id="311" r:id="rId23"/>
    <p:sldId id="312" r:id="rId24"/>
    <p:sldId id="346" r:id="rId25"/>
    <p:sldId id="313" r:id="rId26"/>
    <p:sldId id="314" r:id="rId27"/>
    <p:sldId id="319" r:id="rId28"/>
    <p:sldId id="315" r:id="rId29"/>
    <p:sldId id="316" r:id="rId30"/>
    <p:sldId id="317" r:id="rId31"/>
    <p:sldId id="318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68" r:id="rId40"/>
    <p:sldId id="377" r:id="rId41"/>
    <p:sldId id="375" r:id="rId42"/>
    <p:sldId id="351" r:id="rId43"/>
    <p:sldId id="340" r:id="rId44"/>
    <p:sldId id="328" r:id="rId45"/>
    <p:sldId id="378" r:id="rId46"/>
    <p:sldId id="329" r:id="rId47"/>
    <p:sldId id="330" r:id="rId48"/>
    <p:sldId id="331" r:id="rId49"/>
    <p:sldId id="337" r:id="rId50"/>
    <p:sldId id="370" r:id="rId51"/>
    <p:sldId id="344" r:id="rId52"/>
    <p:sldId id="372" r:id="rId53"/>
    <p:sldId id="359" r:id="rId54"/>
    <p:sldId id="360" r:id="rId55"/>
    <p:sldId id="361" r:id="rId56"/>
    <p:sldId id="362" r:id="rId57"/>
    <p:sldId id="363" r:id="rId58"/>
    <p:sldId id="364" r:id="rId59"/>
  </p:sldIdLst>
  <p:sldSz cx="9144000" cy="6858000" type="screen4x3"/>
  <p:notesSz cx="6858000" cy="9144000"/>
  <p:defaultTextStyle>
    <a:lvl1pPr defTabSz="457200">
      <a:defRPr>
        <a:solidFill>
          <a:srgbClr val="1E1C11"/>
        </a:solidFill>
        <a:latin typeface="Arial"/>
        <a:ea typeface="Arial"/>
        <a:cs typeface="Arial"/>
        <a:sym typeface="Arial"/>
      </a:defRPr>
    </a:lvl1pPr>
    <a:lvl2pPr indent="457200" defTabSz="457200">
      <a:defRPr>
        <a:solidFill>
          <a:srgbClr val="1E1C11"/>
        </a:solidFill>
        <a:latin typeface="Arial"/>
        <a:ea typeface="Arial"/>
        <a:cs typeface="Arial"/>
        <a:sym typeface="Arial"/>
      </a:defRPr>
    </a:lvl2pPr>
    <a:lvl3pPr indent="914400" defTabSz="457200">
      <a:defRPr>
        <a:solidFill>
          <a:srgbClr val="1E1C11"/>
        </a:solidFill>
        <a:latin typeface="Arial"/>
        <a:ea typeface="Arial"/>
        <a:cs typeface="Arial"/>
        <a:sym typeface="Arial"/>
      </a:defRPr>
    </a:lvl3pPr>
    <a:lvl4pPr indent="1371600" defTabSz="457200">
      <a:defRPr>
        <a:solidFill>
          <a:srgbClr val="1E1C11"/>
        </a:solidFill>
        <a:latin typeface="Arial"/>
        <a:ea typeface="Arial"/>
        <a:cs typeface="Arial"/>
        <a:sym typeface="Arial"/>
      </a:defRPr>
    </a:lvl4pPr>
    <a:lvl5pPr indent="1828800" defTabSz="457200">
      <a:defRPr>
        <a:solidFill>
          <a:srgbClr val="1E1C11"/>
        </a:solidFill>
        <a:latin typeface="Arial"/>
        <a:ea typeface="Arial"/>
        <a:cs typeface="Arial"/>
        <a:sym typeface="Arial"/>
      </a:defRPr>
    </a:lvl5pPr>
    <a:lvl6pPr indent="2286000" defTabSz="457200">
      <a:defRPr>
        <a:solidFill>
          <a:srgbClr val="1E1C11"/>
        </a:solidFill>
        <a:latin typeface="Arial"/>
        <a:ea typeface="Arial"/>
        <a:cs typeface="Arial"/>
        <a:sym typeface="Arial"/>
      </a:defRPr>
    </a:lvl6pPr>
    <a:lvl7pPr indent="2743200" defTabSz="457200">
      <a:defRPr>
        <a:solidFill>
          <a:srgbClr val="1E1C11"/>
        </a:solidFill>
        <a:latin typeface="Arial"/>
        <a:ea typeface="Arial"/>
        <a:cs typeface="Arial"/>
        <a:sym typeface="Arial"/>
      </a:defRPr>
    </a:lvl7pPr>
    <a:lvl8pPr indent="3200400" defTabSz="457200">
      <a:defRPr>
        <a:solidFill>
          <a:srgbClr val="1E1C11"/>
        </a:solidFill>
        <a:latin typeface="Arial"/>
        <a:ea typeface="Arial"/>
        <a:cs typeface="Arial"/>
        <a:sym typeface="Arial"/>
      </a:defRPr>
    </a:lvl8pPr>
    <a:lvl9pPr indent="3657600" defTabSz="457200">
      <a:defRPr>
        <a:solidFill>
          <a:srgbClr val="1E1C11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9900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381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381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9900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381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381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9900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381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381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99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6E6"/>
          </a:solidFill>
        </a:fill>
      </a:tcStyle>
    </a:wholeTbl>
    <a:band2H>
      <a:tcTxStyle/>
      <a:tcStyle>
        <a:tcBdr/>
        <a:fill>
          <a:solidFill>
            <a:srgbClr val="FFCC00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99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990000"/>
              </a:solidFill>
              <a:prstDash val="solid"/>
              <a:bevel/>
            </a:ln>
          </a:top>
          <a:bottom>
            <a:ln w="254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CC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990000"/>
              </a:solidFill>
              <a:prstDash val="solid"/>
              <a:bevel/>
            </a:ln>
          </a:top>
          <a:bottom>
            <a:ln w="254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9900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99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38100" cap="flat">
              <a:solidFill>
                <a:srgbClr val="FFCC00"/>
              </a:solidFill>
              <a:prstDash val="solid"/>
              <a:bevel/>
            </a:ln>
          </a:top>
          <a:bottom>
            <a:ln w="127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990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CC00"/>
      </a:tcTxStyle>
      <a:tcStyle>
        <a:tcBdr>
          <a:left>
            <a:ln w="12700" cap="flat">
              <a:solidFill>
                <a:srgbClr val="FFCC00"/>
              </a:solidFill>
              <a:prstDash val="solid"/>
              <a:bevel/>
            </a:ln>
          </a:left>
          <a:right>
            <a:ln w="12700" cap="flat">
              <a:solidFill>
                <a:srgbClr val="FFCC00"/>
              </a:solidFill>
              <a:prstDash val="solid"/>
              <a:bevel/>
            </a:ln>
          </a:right>
          <a:top>
            <a:ln w="12700" cap="flat">
              <a:solidFill>
                <a:srgbClr val="FFCC00"/>
              </a:solidFill>
              <a:prstDash val="solid"/>
              <a:bevel/>
            </a:ln>
          </a:top>
          <a:bottom>
            <a:ln w="38100" cap="flat">
              <a:solidFill>
                <a:srgbClr val="FFCC00"/>
              </a:solidFill>
              <a:prstDash val="solid"/>
              <a:bevel/>
            </a:ln>
          </a:bottom>
          <a:insideH>
            <a:ln w="12700" cap="flat">
              <a:solidFill>
                <a:srgbClr val="FFCC00"/>
              </a:solidFill>
              <a:prstDash val="solid"/>
              <a:bevel/>
            </a:ln>
          </a:insideH>
          <a:insideV>
            <a:ln w="12700" cap="flat">
              <a:solidFill>
                <a:srgbClr val="FFCC00"/>
              </a:solidFill>
              <a:prstDash val="solid"/>
              <a:bevel/>
            </a:ln>
          </a:insideV>
        </a:tcBdr>
        <a:fill>
          <a:solidFill>
            <a:srgbClr val="99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99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solidFill>
            <a:srgbClr val="99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50800" cap="flat">
              <a:solidFill>
                <a:srgbClr val="990000"/>
              </a:solidFill>
              <a:prstDash val="solid"/>
              <a:bevel/>
            </a:ln>
          </a:top>
          <a:bottom>
            <a:ln w="127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990000"/>
      </a:tcTxStyle>
      <a:tcStyle>
        <a:tcBdr>
          <a:left>
            <a:ln w="12700" cap="flat">
              <a:solidFill>
                <a:srgbClr val="990000"/>
              </a:solidFill>
              <a:prstDash val="solid"/>
              <a:bevel/>
            </a:ln>
          </a:left>
          <a:right>
            <a:ln w="12700" cap="flat">
              <a:solidFill>
                <a:srgbClr val="990000"/>
              </a:solidFill>
              <a:prstDash val="solid"/>
              <a:bevel/>
            </a:ln>
          </a:right>
          <a:top>
            <a:ln w="12700" cap="flat">
              <a:solidFill>
                <a:srgbClr val="990000"/>
              </a:solidFill>
              <a:prstDash val="solid"/>
              <a:bevel/>
            </a:ln>
          </a:top>
          <a:bottom>
            <a:ln w="25400" cap="flat">
              <a:solidFill>
                <a:srgbClr val="990000"/>
              </a:solidFill>
              <a:prstDash val="solid"/>
              <a:bevel/>
            </a:ln>
          </a:bottom>
          <a:insideH>
            <a:ln w="12700" cap="flat">
              <a:solidFill>
                <a:srgbClr val="990000"/>
              </a:solidFill>
              <a:prstDash val="solid"/>
              <a:bevel/>
            </a:ln>
          </a:insideH>
          <a:insideV>
            <a:ln w="12700" cap="flat">
              <a:solidFill>
                <a:srgbClr val="99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8" autoAdjust="0"/>
    <p:restoredTop sz="93333" autoAdjust="0"/>
  </p:normalViewPr>
  <p:slideViewPr>
    <p:cSldViewPr snapToGrid="0" snapToObjects="1">
      <p:cViewPr varScale="1">
        <p:scale>
          <a:sx n="119" d="100"/>
          <a:sy n="119" d="100"/>
        </p:scale>
        <p:origin x="19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AF4A99-25E1-44F9-90C0-EA66CF00B3B6}" type="doc">
      <dgm:prSet loTypeId="urn:microsoft.com/office/officeart/2005/8/layout/lProcess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28448BA-C9A8-43EB-A9DB-A0137196E3B9}">
      <dgm:prSet phldrT="[Text]" custT="1"/>
      <dgm:spPr/>
      <dgm:t>
        <a:bodyPr/>
        <a:lstStyle/>
        <a:p>
          <a:r>
            <a:rPr lang="en-US" sz="2400" b="1" dirty="0"/>
            <a:t>High dim. data</a:t>
          </a:r>
        </a:p>
      </dgm:t>
    </dgm:pt>
    <dgm:pt modelId="{3A37FA3F-0269-460F-ACCD-01DD513605A2}" type="parTrans" cxnId="{721BA034-D2BB-4F5E-AD28-4CD4B0B4FA35}">
      <dgm:prSet/>
      <dgm:spPr/>
      <dgm:t>
        <a:bodyPr/>
        <a:lstStyle/>
        <a:p>
          <a:endParaRPr lang="en-US"/>
        </a:p>
      </dgm:t>
    </dgm:pt>
    <dgm:pt modelId="{20234B47-CD57-4C94-B27A-16836C4AA9A8}" type="sibTrans" cxnId="{721BA034-D2BB-4F5E-AD28-4CD4B0B4FA35}">
      <dgm:prSet/>
      <dgm:spPr/>
      <dgm:t>
        <a:bodyPr/>
        <a:lstStyle/>
        <a:p>
          <a:endParaRPr lang="en-US"/>
        </a:p>
      </dgm:t>
    </dgm:pt>
    <dgm:pt modelId="{E9F388D8-C9C2-45F4-B532-779E8C2CB5E8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Locality sensitive hashing</a:t>
          </a:r>
        </a:p>
      </dgm:t>
    </dgm:pt>
    <dgm:pt modelId="{F2F7FB25-05F2-4ED0-B376-8372ACCE43FB}" type="parTrans" cxnId="{95C3269C-8E66-454E-90E4-64EBD4DB49A5}">
      <dgm:prSet/>
      <dgm:spPr/>
      <dgm:t>
        <a:bodyPr/>
        <a:lstStyle/>
        <a:p>
          <a:endParaRPr lang="en-US"/>
        </a:p>
      </dgm:t>
    </dgm:pt>
    <dgm:pt modelId="{1AE97BAD-F576-4336-A510-388E6942CDAC}" type="sibTrans" cxnId="{95C3269C-8E66-454E-90E4-64EBD4DB49A5}">
      <dgm:prSet/>
      <dgm:spPr/>
      <dgm:t>
        <a:bodyPr/>
        <a:lstStyle/>
        <a:p>
          <a:endParaRPr lang="en-US"/>
        </a:p>
      </dgm:t>
    </dgm:pt>
    <dgm:pt modelId="{E12CEE09-DEBB-4435-B911-A40A12F7930D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Clustering</a:t>
          </a:r>
        </a:p>
      </dgm:t>
    </dgm:pt>
    <dgm:pt modelId="{A642C0CA-D97F-4EA3-928C-13F990F569A1}" type="parTrans" cxnId="{751DC194-11AC-4068-BA1C-4404C839BDBA}">
      <dgm:prSet/>
      <dgm:spPr/>
      <dgm:t>
        <a:bodyPr/>
        <a:lstStyle/>
        <a:p>
          <a:endParaRPr lang="en-US"/>
        </a:p>
      </dgm:t>
    </dgm:pt>
    <dgm:pt modelId="{CF3DF39F-9248-4761-840A-28F131DA740D}" type="sibTrans" cxnId="{751DC194-11AC-4068-BA1C-4404C839BDBA}">
      <dgm:prSet/>
      <dgm:spPr/>
      <dgm:t>
        <a:bodyPr/>
        <a:lstStyle/>
        <a:p>
          <a:endParaRPr lang="en-US"/>
        </a:p>
      </dgm:t>
    </dgm:pt>
    <dgm:pt modelId="{5FC74589-1769-4EB4-9E51-9D82632D2E02}">
      <dgm:prSet phldrT="[Text]" custT="1"/>
      <dgm:spPr/>
      <dgm:t>
        <a:bodyPr/>
        <a:lstStyle/>
        <a:p>
          <a:r>
            <a:rPr lang="en-US" sz="2400" b="1" dirty="0"/>
            <a:t>Graph </a:t>
          </a:r>
          <a:br>
            <a:rPr lang="en-US" sz="2400" b="1" dirty="0"/>
          </a:br>
          <a:r>
            <a:rPr lang="en-US" sz="2400" b="1" dirty="0"/>
            <a:t>data</a:t>
          </a:r>
        </a:p>
      </dgm:t>
    </dgm:pt>
    <dgm:pt modelId="{4D0CCF7E-4481-42D2-95B3-0CB4029368E1}" type="parTrans" cxnId="{EA2FD3B8-722B-4877-B8F1-EEA7710C1B84}">
      <dgm:prSet/>
      <dgm:spPr/>
      <dgm:t>
        <a:bodyPr/>
        <a:lstStyle/>
        <a:p>
          <a:endParaRPr lang="en-US"/>
        </a:p>
      </dgm:t>
    </dgm:pt>
    <dgm:pt modelId="{8EB806C9-A9BC-450F-B9C3-AC2ED6D3AF68}" type="sibTrans" cxnId="{EA2FD3B8-722B-4877-B8F1-EEA7710C1B84}">
      <dgm:prSet/>
      <dgm:spPr/>
      <dgm:t>
        <a:bodyPr/>
        <a:lstStyle/>
        <a:p>
          <a:endParaRPr lang="en-US"/>
        </a:p>
      </dgm:t>
    </dgm:pt>
    <dgm:pt modelId="{B8FE7A32-1B20-4D46-8242-6C91907A490E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PageRank, </a:t>
          </a:r>
          <a:r>
            <a:rPr lang="en-US" sz="1800" dirty="0" err="1">
              <a:latin typeface="Calibri" pitchFamily="34" charset="0"/>
              <a:cs typeface="Calibri" pitchFamily="34" charset="0"/>
            </a:rPr>
            <a:t>SimRank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86CD367E-951E-4F4B-BFC7-6603B931690A}" type="parTrans" cxnId="{35679A9F-A9C0-40B5-BA5C-B5D89AD516EE}">
      <dgm:prSet/>
      <dgm:spPr/>
      <dgm:t>
        <a:bodyPr/>
        <a:lstStyle/>
        <a:p>
          <a:endParaRPr lang="en-US"/>
        </a:p>
      </dgm:t>
    </dgm:pt>
    <dgm:pt modelId="{03DB6E86-A49B-4AF5-9791-CBACA4C5335D}" type="sibTrans" cxnId="{35679A9F-A9C0-40B5-BA5C-B5D89AD516EE}">
      <dgm:prSet/>
      <dgm:spPr/>
      <dgm:t>
        <a:bodyPr/>
        <a:lstStyle/>
        <a:p>
          <a:endParaRPr lang="en-US"/>
        </a:p>
      </dgm:t>
    </dgm:pt>
    <dgm:pt modelId="{EFD7AB2D-81E2-448E-B54E-4F3622AF7EF9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Community Detection</a:t>
          </a:r>
        </a:p>
      </dgm:t>
    </dgm:pt>
    <dgm:pt modelId="{36574C9A-C9D9-41B3-A499-07AB4199CF7F}" type="parTrans" cxnId="{E8E1CBC2-E886-44D5-B930-C0A4D16118C4}">
      <dgm:prSet/>
      <dgm:spPr/>
      <dgm:t>
        <a:bodyPr/>
        <a:lstStyle/>
        <a:p>
          <a:endParaRPr lang="en-US"/>
        </a:p>
      </dgm:t>
    </dgm:pt>
    <dgm:pt modelId="{0FFBD1E1-7F1E-48F7-8092-88463CF1F65B}" type="sibTrans" cxnId="{E8E1CBC2-E886-44D5-B930-C0A4D16118C4}">
      <dgm:prSet/>
      <dgm:spPr/>
      <dgm:t>
        <a:bodyPr/>
        <a:lstStyle/>
        <a:p>
          <a:endParaRPr lang="en-US"/>
        </a:p>
      </dgm:t>
    </dgm:pt>
    <dgm:pt modelId="{A0A9AC20-5EC1-4862-BFC8-870928838544}">
      <dgm:prSet phldrT="[Text]" custT="1"/>
      <dgm:spPr/>
      <dgm:t>
        <a:bodyPr/>
        <a:lstStyle/>
        <a:p>
          <a:r>
            <a:rPr lang="en-US" sz="2400" b="1" dirty="0"/>
            <a:t>Infinite </a:t>
          </a:r>
          <a:br>
            <a:rPr lang="en-US" sz="2400" b="1" dirty="0"/>
          </a:br>
          <a:r>
            <a:rPr lang="en-US" sz="2400" b="1" dirty="0"/>
            <a:t>data</a:t>
          </a:r>
        </a:p>
      </dgm:t>
    </dgm:pt>
    <dgm:pt modelId="{69D52F25-6ACE-45DA-A9E8-1893E3A26C8C}" type="parTrans" cxnId="{E39A2E7D-4B01-443C-A093-8728A9F528A1}">
      <dgm:prSet/>
      <dgm:spPr/>
      <dgm:t>
        <a:bodyPr/>
        <a:lstStyle/>
        <a:p>
          <a:endParaRPr lang="en-US"/>
        </a:p>
      </dgm:t>
    </dgm:pt>
    <dgm:pt modelId="{FF5EAA6B-D3D9-4221-A79F-E9B4930D1CEF}" type="sibTrans" cxnId="{E39A2E7D-4B01-443C-A093-8728A9F528A1}">
      <dgm:prSet/>
      <dgm:spPr/>
      <dgm:t>
        <a:bodyPr/>
        <a:lstStyle/>
        <a:p>
          <a:endParaRPr lang="en-US"/>
        </a:p>
      </dgm:t>
    </dgm:pt>
    <dgm:pt modelId="{6856B0CF-FE68-485F-BF49-CA4A93F4F38C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Filtering data streams</a:t>
          </a:r>
        </a:p>
      </dgm:t>
    </dgm:pt>
    <dgm:pt modelId="{B52856D9-283B-499D-AE83-3A1B0694F8DA}" type="parTrans" cxnId="{1151B3DC-BFA5-46C2-A674-0EE40A938C5A}">
      <dgm:prSet/>
      <dgm:spPr/>
      <dgm:t>
        <a:bodyPr/>
        <a:lstStyle/>
        <a:p>
          <a:endParaRPr lang="en-US"/>
        </a:p>
      </dgm:t>
    </dgm:pt>
    <dgm:pt modelId="{60145AD2-C0A0-4426-8839-F8800D94963F}" type="sibTrans" cxnId="{1151B3DC-BFA5-46C2-A674-0EE40A938C5A}">
      <dgm:prSet/>
      <dgm:spPr/>
      <dgm:t>
        <a:bodyPr/>
        <a:lstStyle/>
        <a:p>
          <a:endParaRPr lang="en-US"/>
        </a:p>
      </dgm:t>
    </dgm:pt>
    <dgm:pt modelId="{5DA147F9-347F-4A9B-99C6-4679CBA742BD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Web advertising</a:t>
          </a:r>
        </a:p>
      </dgm:t>
    </dgm:pt>
    <dgm:pt modelId="{0DD651B9-CD26-4B12-B47E-A345F5C781A5}" type="parTrans" cxnId="{D2E71B6A-2ED0-4063-83D4-B7F1634C0332}">
      <dgm:prSet/>
      <dgm:spPr/>
      <dgm:t>
        <a:bodyPr/>
        <a:lstStyle/>
        <a:p>
          <a:endParaRPr lang="en-US"/>
        </a:p>
      </dgm:t>
    </dgm:pt>
    <dgm:pt modelId="{A279CC5C-DF39-4624-BFA5-ADC04410EA91}" type="sibTrans" cxnId="{D2E71B6A-2ED0-4063-83D4-B7F1634C0332}">
      <dgm:prSet/>
      <dgm:spPr/>
      <dgm:t>
        <a:bodyPr/>
        <a:lstStyle/>
        <a:p>
          <a:endParaRPr lang="en-US"/>
        </a:p>
      </dgm:t>
    </dgm:pt>
    <dgm:pt modelId="{91B14D9B-61DF-4421-AF43-318BB0021BDF}">
      <dgm:prSet phldrT="[Text]"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Dimensionality reduction</a:t>
          </a:r>
        </a:p>
      </dgm:t>
    </dgm:pt>
    <dgm:pt modelId="{6B1A9D79-1E1A-438E-9974-41204E573EDC}" type="parTrans" cxnId="{CDF2CC16-ED87-4552-8B18-DAAA2A151437}">
      <dgm:prSet/>
      <dgm:spPr/>
      <dgm:t>
        <a:bodyPr/>
        <a:lstStyle/>
        <a:p>
          <a:endParaRPr lang="en-US"/>
        </a:p>
      </dgm:t>
    </dgm:pt>
    <dgm:pt modelId="{5E874D73-6215-4109-909C-386CFCBBE123}" type="sibTrans" cxnId="{CDF2CC16-ED87-4552-8B18-DAAA2A151437}">
      <dgm:prSet/>
      <dgm:spPr/>
      <dgm:t>
        <a:bodyPr/>
        <a:lstStyle/>
        <a:p>
          <a:endParaRPr lang="en-US"/>
        </a:p>
      </dgm:t>
    </dgm:pt>
    <dgm:pt modelId="{FF0CDCCC-6F78-4064-A419-5EC5C753206F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Spam Detection</a:t>
          </a:r>
        </a:p>
      </dgm:t>
    </dgm:pt>
    <dgm:pt modelId="{C96EA5C7-A653-4A83-8F75-8585A07C9C8F}" type="parTrans" cxnId="{CD174D1A-F576-42A5-8360-9F1F6FB5C8D5}">
      <dgm:prSet/>
      <dgm:spPr/>
      <dgm:t>
        <a:bodyPr/>
        <a:lstStyle/>
        <a:p>
          <a:endParaRPr lang="en-US"/>
        </a:p>
      </dgm:t>
    </dgm:pt>
    <dgm:pt modelId="{8E668476-E60C-485B-B9C7-8F9496C26DF3}" type="sibTrans" cxnId="{CD174D1A-F576-42A5-8360-9F1F6FB5C8D5}">
      <dgm:prSet/>
      <dgm:spPr/>
      <dgm:t>
        <a:bodyPr/>
        <a:lstStyle/>
        <a:p>
          <a:endParaRPr lang="en-US"/>
        </a:p>
      </dgm:t>
    </dgm:pt>
    <dgm:pt modelId="{06D87D35-A66C-427C-B6DB-AF958D65D6B3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Queries on streams</a:t>
          </a:r>
        </a:p>
      </dgm:t>
    </dgm:pt>
    <dgm:pt modelId="{9A4B31E9-014C-4B63-A219-5A63A8ACB829}" type="parTrans" cxnId="{03033C8E-546A-4636-B996-DCA3A7F5D692}">
      <dgm:prSet/>
      <dgm:spPr/>
      <dgm:t>
        <a:bodyPr/>
        <a:lstStyle/>
        <a:p>
          <a:endParaRPr lang="en-US"/>
        </a:p>
      </dgm:t>
    </dgm:pt>
    <dgm:pt modelId="{AC1F3899-4696-4923-97F3-8D3FBB96254A}" type="sibTrans" cxnId="{03033C8E-546A-4636-B996-DCA3A7F5D692}">
      <dgm:prSet/>
      <dgm:spPr/>
      <dgm:t>
        <a:bodyPr/>
        <a:lstStyle/>
        <a:p>
          <a:endParaRPr lang="en-US"/>
        </a:p>
      </dgm:t>
    </dgm:pt>
    <dgm:pt modelId="{EA22DC01-B1C3-4425-86ED-5B66953397A8}">
      <dgm:prSet phldrT="[Text]" custT="1"/>
      <dgm:spPr/>
      <dgm:t>
        <a:bodyPr/>
        <a:lstStyle/>
        <a:p>
          <a:r>
            <a:rPr lang="en-US" sz="2400" b="1" dirty="0"/>
            <a:t>Machine learning</a:t>
          </a:r>
        </a:p>
      </dgm:t>
    </dgm:pt>
    <dgm:pt modelId="{5D0A80B1-3E50-448A-A64D-AD1355ED3022}" type="parTrans" cxnId="{6DB72DBE-E82A-47EF-ACEA-E04B7B517F26}">
      <dgm:prSet/>
      <dgm:spPr/>
      <dgm:t>
        <a:bodyPr/>
        <a:lstStyle/>
        <a:p>
          <a:endParaRPr lang="en-US"/>
        </a:p>
      </dgm:t>
    </dgm:pt>
    <dgm:pt modelId="{A9D991C7-41FC-48B5-87C1-98EB407695FE}" type="sibTrans" cxnId="{6DB72DBE-E82A-47EF-ACEA-E04B7B517F26}">
      <dgm:prSet/>
      <dgm:spPr/>
      <dgm:t>
        <a:bodyPr/>
        <a:lstStyle/>
        <a:p>
          <a:endParaRPr lang="en-US"/>
        </a:p>
      </dgm:t>
    </dgm:pt>
    <dgm:pt modelId="{BC15291E-510A-4A20-8D69-B0F2ACBA3CC6}">
      <dgm:prSet phldrT="[Text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SVM</a:t>
          </a:r>
        </a:p>
      </dgm:t>
    </dgm:pt>
    <dgm:pt modelId="{DDAF1636-99A0-4E4C-BF8B-7A50EC838E24}" type="parTrans" cxnId="{53D00FBE-0B8C-44B8-BD7B-FF723D810987}">
      <dgm:prSet/>
      <dgm:spPr/>
      <dgm:t>
        <a:bodyPr/>
        <a:lstStyle/>
        <a:p>
          <a:endParaRPr lang="en-US"/>
        </a:p>
      </dgm:t>
    </dgm:pt>
    <dgm:pt modelId="{25F65FF3-A145-4450-BC4A-2BD6189C0F89}" type="sibTrans" cxnId="{53D00FBE-0B8C-44B8-BD7B-FF723D810987}">
      <dgm:prSet/>
      <dgm:spPr/>
      <dgm:t>
        <a:bodyPr/>
        <a:lstStyle/>
        <a:p>
          <a:endParaRPr lang="en-US"/>
        </a:p>
      </dgm:t>
    </dgm:pt>
    <dgm:pt modelId="{86AB53FA-67D7-4EE7-8555-3EE8EB6FA4C8}">
      <dgm:prSet phldrT="[Text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Decision Trees</a:t>
          </a:r>
        </a:p>
      </dgm:t>
    </dgm:pt>
    <dgm:pt modelId="{EA03EBDD-B26B-4044-993F-F3F8F5C83B54}" type="parTrans" cxnId="{6723F50B-AA47-4273-81EA-65E1F5EA34FA}">
      <dgm:prSet/>
      <dgm:spPr/>
      <dgm:t>
        <a:bodyPr/>
        <a:lstStyle/>
        <a:p>
          <a:endParaRPr lang="en-US"/>
        </a:p>
      </dgm:t>
    </dgm:pt>
    <dgm:pt modelId="{AD9FF113-925C-46F3-AC17-3E3C7A57FE37}" type="sibTrans" cxnId="{6723F50B-AA47-4273-81EA-65E1F5EA34FA}">
      <dgm:prSet/>
      <dgm:spPr/>
      <dgm:t>
        <a:bodyPr/>
        <a:lstStyle/>
        <a:p>
          <a:endParaRPr lang="en-US"/>
        </a:p>
      </dgm:t>
    </dgm:pt>
    <dgm:pt modelId="{67EC18BA-DB21-4AAD-BE8A-067C85A9B73E}">
      <dgm:prSet phldrT="[Text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Perceptron, </a:t>
          </a:r>
          <a:r>
            <a:rPr lang="en-US" sz="1800" dirty="0" err="1">
              <a:latin typeface="Calibri" pitchFamily="34" charset="0"/>
              <a:cs typeface="Calibri" pitchFamily="34" charset="0"/>
            </a:rPr>
            <a:t>kNN</a:t>
          </a:r>
          <a:endParaRPr lang="en-US" sz="1800" dirty="0">
            <a:latin typeface="Calibri" pitchFamily="34" charset="0"/>
            <a:cs typeface="Calibri" pitchFamily="34" charset="0"/>
          </a:endParaRPr>
        </a:p>
      </dgm:t>
    </dgm:pt>
    <dgm:pt modelId="{8918E5B2-4513-4EC4-8164-E88158F78E11}" type="parTrans" cxnId="{090367F2-2F9D-429E-8090-D374C3282399}">
      <dgm:prSet/>
      <dgm:spPr/>
      <dgm:t>
        <a:bodyPr/>
        <a:lstStyle/>
        <a:p>
          <a:endParaRPr lang="en-US"/>
        </a:p>
      </dgm:t>
    </dgm:pt>
    <dgm:pt modelId="{FAC02AF5-6F72-4EED-98CA-D68C7F3B5D5A}" type="sibTrans" cxnId="{090367F2-2F9D-429E-8090-D374C3282399}">
      <dgm:prSet/>
      <dgm:spPr/>
      <dgm:t>
        <a:bodyPr/>
        <a:lstStyle/>
        <a:p>
          <a:endParaRPr lang="en-US"/>
        </a:p>
      </dgm:t>
    </dgm:pt>
    <dgm:pt modelId="{7D17D413-1C96-46A5-9E85-72C6636AE3C5}">
      <dgm:prSet phldrT="[Text]" custT="1"/>
      <dgm:spPr/>
      <dgm:t>
        <a:bodyPr/>
        <a:lstStyle/>
        <a:p>
          <a:r>
            <a:rPr lang="en-US" sz="2400" b="1" dirty="0"/>
            <a:t>Apps</a:t>
          </a:r>
        </a:p>
      </dgm:t>
    </dgm:pt>
    <dgm:pt modelId="{91A59BF2-53A7-4244-ADC4-8913701DE4BA}" type="parTrans" cxnId="{D9E35F5C-9C04-4B00-BAD8-AD36F1DD39DE}">
      <dgm:prSet/>
      <dgm:spPr/>
      <dgm:t>
        <a:bodyPr/>
        <a:lstStyle/>
        <a:p>
          <a:endParaRPr lang="en-US"/>
        </a:p>
      </dgm:t>
    </dgm:pt>
    <dgm:pt modelId="{06AA36B4-E14B-4E14-B273-C8197A0B582E}" type="sibTrans" cxnId="{D9E35F5C-9C04-4B00-BAD8-AD36F1DD39DE}">
      <dgm:prSet/>
      <dgm:spPr/>
      <dgm:t>
        <a:bodyPr/>
        <a:lstStyle/>
        <a:p>
          <a:endParaRPr lang="en-US"/>
        </a:p>
      </dgm:t>
    </dgm:pt>
    <dgm:pt modelId="{A9A35E3D-01EA-46C6-AED8-865E91E9D6C9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rgbClr val="333399"/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Recommender systems</a:t>
          </a:r>
        </a:p>
      </dgm:t>
    </dgm:pt>
    <dgm:pt modelId="{0C34515A-9947-4AC4-8E07-6D77FB8F1E95}" type="parTrans" cxnId="{5018CE96-E6CC-471E-9B9C-30F70F6B8CE7}">
      <dgm:prSet/>
      <dgm:spPr/>
      <dgm:t>
        <a:bodyPr/>
        <a:lstStyle/>
        <a:p>
          <a:endParaRPr lang="en-US"/>
        </a:p>
      </dgm:t>
    </dgm:pt>
    <dgm:pt modelId="{3C0EBF76-BD27-4964-B79F-79CC6413DFD1}" type="sibTrans" cxnId="{5018CE96-E6CC-471E-9B9C-30F70F6B8CE7}">
      <dgm:prSet/>
      <dgm:spPr/>
      <dgm:t>
        <a:bodyPr/>
        <a:lstStyle/>
        <a:p>
          <a:endParaRPr lang="en-US"/>
        </a:p>
      </dgm:t>
    </dgm:pt>
    <dgm:pt modelId="{A5325020-A43F-4DC5-B91A-865612236E1B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rgbClr val="333399"/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Association Rules</a:t>
          </a:r>
        </a:p>
      </dgm:t>
    </dgm:pt>
    <dgm:pt modelId="{B397B1E6-BB15-4DF4-B38A-02A5DF7C7E5D}" type="parTrans" cxnId="{0949B049-F928-4520-A037-C172C962E0C9}">
      <dgm:prSet/>
      <dgm:spPr/>
      <dgm:t>
        <a:bodyPr/>
        <a:lstStyle/>
        <a:p>
          <a:endParaRPr lang="en-US"/>
        </a:p>
      </dgm:t>
    </dgm:pt>
    <dgm:pt modelId="{E5885318-4367-4D45-A1BC-C2768E0C5F2B}" type="sibTrans" cxnId="{0949B049-F928-4520-A037-C172C962E0C9}">
      <dgm:prSet/>
      <dgm:spPr/>
      <dgm:t>
        <a:bodyPr/>
        <a:lstStyle/>
        <a:p>
          <a:endParaRPr lang="en-US"/>
        </a:p>
      </dgm:t>
    </dgm:pt>
    <dgm:pt modelId="{63784350-6FB5-4F39-A0AA-A76D20385A1A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rgbClr val="333399"/>
        </a:solidFill>
      </dgm:spPr>
      <dgm:t>
        <a:bodyPr/>
        <a:lstStyle/>
        <a:p>
          <a:r>
            <a:rPr lang="en-US" sz="1800" dirty="0">
              <a:latin typeface="Calibri" pitchFamily="34" charset="0"/>
              <a:cs typeface="Calibri" pitchFamily="34" charset="0"/>
            </a:rPr>
            <a:t>Duplicate document detection</a:t>
          </a:r>
        </a:p>
      </dgm:t>
    </dgm:pt>
    <dgm:pt modelId="{02F99CF5-BE6F-4557-8BB4-68B7181CCBA5}" type="parTrans" cxnId="{CDAE2543-0EE1-4B34-B52E-A8EEEA699492}">
      <dgm:prSet/>
      <dgm:spPr/>
      <dgm:t>
        <a:bodyPr/>
        <a:lstStyle/>
        <a:p>
          <a:endParaRPr lang="en-US"/>
        </a:p>
      </dgm:t>
    </dgm:pt>
    <dgm:pt modelId="{E47CBEBB-6EFF-43F4-952B-B6C93B5E9493}" type="sibTrans" cxnId="{CDAE2543-0EE1-4B34-B52E-A8EEEA699492}">
      <dgm:prSet/>
      <dgm:spPr/>
      <dgm:t>
        <a:bodyPr/>
        <a:lstStyle/>
        <a:p>
          <a:endParaRPr lang="en-US"/>
        </a:p>
      </dgm:t>
    </dgm:pt>
    <dgm:pt modelId="{5473F14B-8F21-412E-B8DE-EADF32D6F521}" type="pres">
      <dgm:prSet presAssocID="{7DAF4A99-25E1-44F9-90C0-EA66CF00B3B6}" presName="theList" presStyleCnt="0">
        <dgm:presLayoutVars>
          <dgm:dir/>
          <dgm:animLvl val="lvl"/>
          <dgm:resizeHandles val="exact"/>
        </dgm:presLayoutVars>
      </dgm:prSet>
      <dgm:spPr/>
    </dgm:pt>
    <dgm:pt modelId="{C0D74A84-CA9B-4A55-82D3-C4473BCAB74F}" type="pres">
      <dgm:prSet presAssocID="{B28448BA-C9A8-43EB-A9DB-A0137196E3B9}" presName="compNode" presStyleCnt="0"/>
      <dgm:spPr/>
    </dgm:pt>
    <dgm:pt modelId="{F5FB40AB-A8F0-43CC-AED2-A0B6D3491F03}" type="pres">
      <dgm:prSet presAssocID="{B28448BA-C9A8-43EB-A9DB-A0137196E3B9}" presName="aNode" presStyleLbl="bgShp" presStyleIdx="0" presStyleCnt="5" custLinFactNeighborX="3528"/>
      <dgm:spPr/>
    </dgm:pt>
    <dgm:pt modelId="{189EA2CD-99B4-4604-BDBC-34AEB91058A9}" type="pres">
      <dgm:prSet presAssocID="{B28448BA-C9A8-43EB-A9DB-A0137196E3B9}" presName="textNode" presStyleLbl="bgShp" presStyleIdx="0" presStyleCnt="5"/>
      <dgm:spPr/>
    </dgm:pt>
    <dgm:pt modelId="{051CD919-C14E-4FF7-A82B-674D57B30AF8}" type="pres">
      <dgm:prSet presAssocID="{B28448BA-C9A8-43EB-A9DB-A0137196E3B9}" presName="compChildNode" presStyleCnt="0"/>
      <dgm:spPr/>
    </dgm:pt>
    <dgm:pt modelId="{151EFC3A-4B26-48D8-87A4-D28DC0264B02}" type="pres">
      <dgm:prSet presAssocID="{B28448BA-C9A8-43EB-A9DB-A0137196E3B9}" presName="theInnerList" presStyleCnt="0"/>
      <dgm:spPr/>
    </dgm:pt>
    <dgm:pt modelId="{D6B8C86D-B5C5-4707-BB1C-60E6EB9E4EBA}" type="pres">
      <dgm:prSet presAssocID="{E9F388D8-C9C2-45F4-B532-779E8C2CB5E8}" presName="childNode" presStyleLbl="node1" presStyleIdx="0" presStyleCnt="15">
        <dgm:presLayoutVars>
          <dgm:bulletEnabled val="1"/>
        </dgm:presLayoutVars>
      </dgm:prSet>
      <dgm:spPr/>
    </dgm:pt>
    <dgm:pt modelId="{FEA7308F-F292-4734-BC92-11C7BB5AF5E5}" type="pres">
      <dgm:prSet presAssocID="{E9F388D8-C9C2-45F4-B532-779E8C2CB5E8}" presName="aSpace2" presStyleCnt="0"/>
      <dgm:spPr/>
    </dgm:pt>
    <dgm:pt modelId="{20F65450-B565-4F6E-8CBD-65CD2502E3B0}" type="pres">
      <dgm:prSet presAssocID="{E12CEE09-DEBB-4435-B911-A40A12F7930D}" presName="childNode" presStyleLbl="node1" presStyleIdx="1" presStyleCnt="15">
        <dgm:presLayoutVars>
          <dgm:bulletEnabled val="1"/>
        </dgm:presLayoutVars>
      </dgm:prSet>
      <dgm:spPr/>
    </dgm:pt>
    <dgm:pt modelId="{1943ED51-E95A-4F6E-A717-80400DEEEE20}" type="pres">
      <dgm:prSet presAssocID="{E12CEE09-DEBB-4435-B911-A40A12F7930D}" presName="aSpace2" presStyleCnt="0"/>
      <dgm:spPr/>
    </dgm:pt>
    <dgm:pt modelId="{80F88CB8-4B64-4172-B897-E8F8383812F7}" type="pres">
      <dgm:prSet presAssocID="{91B14D9B-61DF-4421-AF43-318BB0021BDF}" presName="childNode" presStyleLbl="node1" presStyleIdx="2" presStyleCnt="15">
        <dgm:presLayoutVars>
          <dgm:bulletEnabled val="1"/>
        </dgm:presLayoutVars>
      </dgm:prSet>
      <dgm:spPr/>
    </dgm:pt>
    <dgm:pt modelId="{DC9EA69A-B885-4DA4-818F-1748672594CF}" type="pres">
      <dgm:prSet presAssocID="{B28448BA-C9A8-43EB-A9DB-A0137196E3B9}" presName="aSpace" presStyleCnt="0"/>
      <dgm:spPr/>
    </dgm:pt>
    <dgm:pt modelId="{3A6F3D38-6FA6-469E-B3C3-234BD62E4CCA}" type="pres">
      <dgm:prSet presAssocID="{5FC74589-1769-4EB4-9E51-9D82632D2E02}" presName="compNode" presStyleCnt="0"/>
      <dgm:spPr/>
    </dgm:pt>
    <dgm:pt modelId="{C1CD2EAA-2E66-4BDA-BB6E-F99B46E1B919}" type="pres">
      <dgm:prSet presAssocID="{5FC74589-1769-4EB4-9E51-9D82632D2E02}" presName="aNode" presStyleLbl="bgShp" presStyleIdx="1" presStyleCnt="5"/>
      <dgm:spPr/>
    </dgm:pt>
    <dgm:pt modelId="{727186A0-986E-40DF-85B7-ACC6191E0924}" type="pres">
      <dgm:prSet presAssocID="{5FC74589-1769-4EB4-9E51-9D82632D2E02}" presName="textNode" presStyleLbl="bgShp" presStyleIdx="1" presStyleCnt="5"/>
      <dgm:spPr/>
    </dgm:pt>
    <dgm:pt modelId="{F4329E4E-5431-4760-B147-9E77700EF61A}" type="pres">
      <dgm:prSet presAssocID="{5FC74589-1769-4EB4-9E51-9D82632D2E02}" presName="compChildNode" presStyleCnt="0"/>
      <dgm:spPr/>
    </dgm:pt>
    <dgm:pt modelId="{B5C22EF8-EBFA-4704-BF77-C1B26E178B0D}" type="pres">
      <dgm:prSet presAssocID="{5FC74589-1769-4EB4-9E51-9D82632D2E02}" presName="theInnerList" presStyleCnt="0"/>
      <dgm:spPr/>
    </dgm:pt>
    <dgm:pt modelId="{EFE71110-9F14-440A-945D-9BFF90054013}" type="pres">
      <dgm:prSet presAssocID="{B8FE7A32-1B20-4D46-8242-6C91907A490E}" presName="childNode" presStyleLbl="node1" presStyleIdx="3" presStyleCnt="15">
        <dgm:presLayoutVars>
          <dgm:bulletEnabled val="1"/>
        </dgm:presLayoutVars>
      </dgm:prSet>
      <dgm:spPr/>
    </dgm:pt>
    <dgm:pt modelId="{35EA0CEB-E637-4D3C-96EF-C8D3B04060F2}" type="pres">
      <dgm:prSet presAssocID="{B8FE7A32-1B20-4D46-8242-6C91907A490E}" presName="aSpace2" presStyleCnt="0"/>
      <dgm:spPr/>
    </dgm:pt>
    <dgm:pt modelId="{9E190C18-AEDE-45E1-8A46-924B1190ACB6}" type="pres">
      <dgm:prSet presAssocID="{EFD7AB2D-81E2-448E-B54E-4F3622AF7EF9}" presName="childNode" presStyleLbl="node1" presStyleIdx="4" presStyleCnt="15">
        <dgm:presLayoutVars>
          <dgm:bulletEnabled val="1"/>
        </dgm:presLayoutVars>
      </dgm:prSet>
      <dgm:spPr/>
    </dgm:pt>
    <dgm:pt modelId="{1E1AD27B-2438-4D0B-AB02-AF912F764D09}" type="pres">
      <dgm:prSet presAssocID="{EFD7AB2D-81E2-448E-B54E-4F3622AF7EF9}" presName="aSpace2" presStyleCnt="0"/>
      <dgm:spPr/>
    </dgm:pt>
    <dgm:pt modelId="{EB498954-62A4-422D-9DE3-1FA74DD1D37F}" type="pres">
      <dgm:prSet presAssocID="{FF0CDCCC-6F78-4064-A419-5EC5C753206F}" presName="childNode" presStyleLbl="node1" presStyleIdx="5" presStyleCnt="15">
        <dgm:presLayoutVars>
          <dgm:bulletEnabled val="1"/>
        </dgm:presLayoutVars>
      </dgm:prSet>
      <dgm:spPr/>
    </dgm:pt>
    <dgm:pt modelId="{BB3C6D49-326B-48DE-AC1D-9DC877BB01DD}" type="pres">
      <dgm:prSet presAssocID="{5FC74589-1769-4EB4-9E51-9D82632D2E02}" presName="aSpace" presStyleCnt="0"/>
      <dgm:spPr/>
    </dgm:pt>
    <dgm:pt modelId="{EF090B29-38A2-4F08-90FA-7BB67BE8B3E2}" type="pres">
      <dgm:prSet presAssocID="{A0A9AC20-5EC1-4862-BFC8-870928838544}" presName="compNode" presStyleCnt="0"/>
      <dgm:spPr/>
    </dgm:pt>
    <dgm:pt modelId="{9A6AB0E7-12CE-4F4C-9194-CFD62AA0E26B}" type="pres">
      <dgm:prSet presAssocID="{A0A9AC20-5EC1-4862-BFC8-870928838544}" presName="aNode" presStyleLbl="bgShp" presStyleIdx="2" presStyleCnt="5"/>
      <dgm:spPr/>
    </dgm:pt>
    <dgm:pt modelId="{4735A497-84C1-49AD-B2D7-A0E2E20F2536}" type="pres">
      <dgm:prSet presAssocID="{A0A9AC20-5EC1-4862-BFC8-870928838544}" presName="textNode" presStyleLbl="bgShp" presStyleIdx="2" presStyleCnt="5"/>
      <dgm:spPr/>
    </dgm:pt>
    <dgm:pt modelId="{5235814C-D240-476B-A6EA-F820ADA9F290}" type="pres">
      <dgm:prSet presAssocID="{A0A9AC20-5EC1-4862-BFC8-870928838544}" presName="compChildNode" presStyleCnt="0"/>
      <dgm:spPr/>
    </dgm:pt>
    <dgm:pt modelId="{F8C87951-0BEC-442E-BD13-E67FB71AC42B}" type="pres">
      <dgm:prSet presAssocID="{A0A9AC20-5EC1-4862-BFC8-870928838544}" presName="theInnerList" presStyleCnt="0"/>
      <dgm:spPr/>
    </dgm:pt>
    <dgm:pt modelId="{DECF7DEE-4FD4-4CE5-AEDF-10353AC11531}" type="pres">
      <dgm:prSet presAssocID="{6856B0CF-FE68-485F-BF49-CA4A93F4F38C}" presName="childNode" presStyleLbl="node1" presStyleIdx="6" presStyleCnt="15">
        <dgm:presLayoutVars>
          <dgm:bulletEnabled val="1"/>
        </dgm:presLayoutVars>
      </dgm:prSet>
      <dgm:spPr/>
    </dgm:pt>
    <dgm:pt modelId="{739A0DE6-D28A-493F-A1CB-4B3CCAC72873}" type="pres">
      <dgm:prSet presAssocID="{6856B0CF-FE68-485F-BF49-CA4A93F4F38C}" presName="aSpace2" presStyleCnt="0"/>
      <dgm:spPr/>
    </dgm:pt>
    <dgm:pt modelId="{02FBE83C-F7E3-4AC9-9A61-66BF67D7D8B6}" type="pres">
      <dgm:prSet presAssocID="{5DA147F9-347F-4A9B-99C6-4679CBA742BD}" presName="childNode" presStyleLbl="node1" presStyleIdx="7" presStyleCnt="15">
        <dgm:presLayoutVars>
          <dgm:bulletEnabled val="1"/>
        </dgm:presLayoutVars>
      </dgm:prSet>
      <dgm:spPr/>
    </dgm:pt>
    <dgm:pt modelId="{87C5B8B3-4388-4867-AA6C-4B2D717EAAF2}" type="pres">
      <dgm:prSet presAssocID="{5DA147F9-347F-4A9B-99C6-4679CBA742BD}" presName="aSpace2" presStyleCnt="0"/>
      <dgm:spPr/>
    </dgm:pt>
    <dgm:pt modelId="{1EC52667-0754-4666-9083-6E56A0F9B67B}" type="pres">
      <dgm:prSet presAssocID="{06D87D35-A66C-427C-B6DB-AF958D65D6B3}" presName="childNode" presStyleLbl="node1" presStyleIdx="8" presStyleCnt="15">
        <dgm:presLayoutVars>
          <dgm:bulletEnabled val="1"/>
        </dgm:presLayoutVars>
      </dgm:prSet>
      <dgm:spPr/>
    </dgm:pt>
    <dgm:pt modelId="{9C67C073-8031-4FB8-83D0-BB3987979FB7}" type="pres">
      <dgm:prSet presAssocID="{A0A9AC20-5EC1-4862-BFC8-870928838544}" presName="aSpace" presStyleCnt="0"/>
      <dgm:spPr/>
    </dgm:pt>
    <dgm:pt modelId="{3D53649F-3A9D-48AC-B3B4-F9359FF49907}" type="pres">
      <dgm:prSet presAssocID="{EA22DC01-B1C3-4425-86ED-5B66953397A8}" presName="compNode" presStyleCnt="0"/>
      <dgm:spPr/>
    </dgm:pt>
    <dgm:pt modelId="{18B77C7D-672C-4358-9CA6-BD8FA6E2302A}" type="pres">
      <dgm:prSet presAssocID="{EA22DC01-B1C3-4425-86ED-5B66953397A8}" presName="aNode" presStyleLbl="bgShp" presStyleIdx="3" presStyleCnt="5"/>
      <dgm:spPr/>
    </dgm:pt>
    <dgm:pt modelId="{AB95B1F2-DB60-4BC5-81D3-1FA274FF69C7}" type="pres">
      <dgm:prSet presAssocID="{EA22DC01-B1C3-4425-86ED-5B66953397A8}" presName="textNode" presStyleLbl="bgShp" presStyleIdx="3" presStyleCnt="5"/>
      <dgm:spPr/>
    </dgm:pt>
    <dgm:pt modelId="{9D4EF955-0664-47BE-890F-75DA470A2A2E}" type="pres">
      <dgm:prSet presAssocID="{EA22DC01-B1C3-4425-86ED-5B66953397A8}" presName="compChildNode" presStyleCnt="0"/>
      <dgm:spPr/>
    </dgm:pt>
    <dgm:pt modelId="{CCD58064-6258-410C-B1E0-023DF3946A43}" type="pres">
      <dgm:prSet presAssocID="{EA22DC01-B1C3-4425-86ED-5B66953397A8}" presName="theInnerList" presStyleCnt="0"/>
      <dgm:spPr/>
    </dgm:pt>
    <dgm:pt modelId="{204F3481-2F4C-45A5-A0A1-C088684F0126}" type="pres">
      <dgm:prSet presAssocID="{BC15291E-510A-4A20-8D69-B0F2ACBA3CC6}" presName="childNode" presStyleLbl="node1" presStyleIdx="9" presStyleCnt="15">
        <dgm:presLayoutVars>
          <dgm:bulletEnabled val="1"/>
        </dgm:presLayoutVars>
      </dgm:prSet>
      <dgm:spPr/>
    </dgm:pt>
    <dgm:pt modelId="{B768FAA9-E2C4-4A6B-82D8-EF54C53E14D8}" type="pres">
      <dgm:prSet presAssocID="{BC15291E-510A-4A20-8D69-B0F2ACBA3CC6}" presName="aSpace2" presStyleCnt="0"/>
      <dgm:spPr/>
    </dgm:pt>
    <dgm:pt modelId="{0F3CAB81-CF76-498F-9619-BAF8144FA3C3}" type="pres">
      <dgm:prSet presAssocID="{86AB53FA-67D7-4EE7-8555-3EE8EB6FA4C8}" presName="childNode" presStyleLbl="node1" presStyleIdx="10" presStyleCnt="15">
        <dgm:presLayoutVars>
          <dgm:bulletEnabled val="1"/>
        </dgm:presLayoutVars>
      </dgm:prSet>
      <dgm:spPr/>
    </dgm:pt>
    <dgm:pt modelId="{0E0C811E-F3C5-4F24-A485-437F0C0EAD6A}" type="pres">
      <dgm:prSet presAssocID="{86AB53FA-67D7-4EE7-8555-3EE8EB6FA4C8}" presName="aSpace2" presStyleCnt="0"/>
      <dgm:spPr/>
    </dgm:pt>
    <dgm:pt modelId="{80762C44-FA02-441A-8A8D-FC00E4F372F1}" type="pres">
      <dgm:prSet presAssocID="{67EC18BA-DB21-4AAD-BE8A-067C85A9B73E}" presName="childNode" presStyleLbl="node1" presStyleIdx="11" presStyleCnt="15">
        <dgm:presLayoutVars>
          <dgm:bulletEnabled val="1"/>
        </dgm:presLayoutVars>
      </dgm:prSet>
      <dgm:spPr/>
    </dgm:pt>
    <dgm:pt modelId="{1EEF13C7-AF43-4380-A8A5-F72A5D476D05}" type="pres">
      <dgm:prSet presAssocID="{EA22DC01-B1C3-4425-86ED-5B66953397A8}" presName="aSpace" presStyleCnt="0"/>
      <dgm:spPr/>
    </dgm:pt>
    <dgm:pt modelId="{0618492F-D453-4601-9C36-8CE6AA153D1B}" type="pres">
      <dgm:prSet presAssocID="{7D17D413-1C96-46A5-9E85-72C6636AE3C5}" presName="compNode" presStyleCnt="0"/>
      <dgm:spPr/>
    </dgm:pt>
    <dgm:pt modelId="{5A591EE2-4B7B-40DB-B051-D75F7BFEDDD6}" type="pres">
      <dgm:prSet presAssocID="{7D17D413-1C96-46A5-9E85-72C6636AE3C5}" presName="aNode" presStyleLbl="bgShp" presStyleIdx="4" presStyleCnt="5" custLinFactNeighborX="-642"/>
      <dgm:spPr/>
    </dgm:pt>
    <dgm:pt modelId="{34BAB90F-F3E5-4FFB-A339-2946D1CD0CCB}" type="pres">
      <dgm:prSet presAssocID="{7D17D413-1C96-46A5-9E85-72C6636AE3C5}" presName="textNode" presStyleLbl="bgShp" presStyleIdx="4" presStyleCnt="5"/>
      <dgm:spPr/>
    </dgm:pt>
    <dgm:pt modelId="{BA794F96-F89B-483A-BF3A-9118CA9CCDA4}" type="pres">
      <dgm:prSet presAssocID="{7D17D413-1C96-46A5-9E85-72C6636AE3C5}" presName="compChildNode" presStyleCnt="0"/>
      <dgm:spPr/>
    </dgm:pt>
    <dgm:pt modelId="{76BCF6F8-619E-4477-AF5E-3CC45345624F}" type="pres">
      <dgm:prSet presAssocID="{7D17D413-1C96-46A5-9E85-72C6636AE3C5}" presName="theInnerList" presStyleCnt="0"/>
      <dgm:spPr/>
    </dgm:pt>
    <dgm:pt modelId="{F0B767F2-4C7E-481B-967C-8FE0CB529397}" type="pres">
      <dgm:prSet presAssocID="{A9A35E3D-01EA-46C6-AED8-865E91E9D6C9}" presName="childNode" presStyleLbl="node1" presStyleIdx="12" presStyleCnt="15">
        <dgm:presLayoutVars>
          <dgm:bulletEnabled val="1"/>
        </dgm:presLayoutVars>
      </dgm:prSet>
      <dgm:spPr/>
    </dgm:pt>
    <dgm:pt modelId="{B342BD1C-A54C-4F1C-A099-03A03E61088D}" type="pres">
      <dgm:prSet presAssocID="{A9A35E3D-01EA-46C6-AED8-865E91E9D6C9}" presName="aSpace2" presStyleCnt="0"/>
      <dgm:spPr/>
    </dgm:pt>
    <dgm:pt modelId="{6F277C00-29F7-4ECD-8C97-37788C7BA770}" type="pres">
      <dgm:prSet presAssocID="{A5325020-A43F-4DC5-B91A-865612236E1B}" presName="childNode" presStyleLbl="node1" presStyleIdx="13" presStyleCnt="15">
        <dgm:presLayoutVars>
          <dgm:bulletEnabled val="1"/>
        </dgm:presLayoutVars>
      </dgm:prSet>
      <dgm:spPr/>
    </dgm:pt>
    <dgm:pt modelId="{3945A699-1DD4-41EF-B849-687FF56CB987}" type="pres">
      <dgm:prSet presAssocID="{A5325020-A43F-4DC5-B91A-865612236E1B}" presName="aSpace2" presStyleCnt="0"/>
      <dgm:spPr/>
    </dgm:pt>
    <dgm:pt modelId="{6C9EBB1C-8DC1-467B-832A-DCA29AD54F62}" type="pres">
      <dgm:prSet presAssocID="{63784350-6FB5-4F39-A0AA-A76D20385A1A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8B829404-6D7F-A24D-9DC5-EA7A4F3E72B7}" type="presOf" srcId="{86AB53FA-67D7-4EE7-8555-3EE8EB6FA4C8}" destId="{0F3CAB81-CF76-498F-9619-BAF8144FA3C3}" srcOrd="0" destOrd="0" presId="urn:microsoft.com/office/officeart/2005/8/layout/lProcess2"/>
    <dgm:cxn modelId="{D78B5705-05E0-A94D-9890-86694B6E8E7A}" type="presOf" srcId="{E9F388D8-C9C2-45F4-B532-779E8C2CB5E8}" destId="{D6B8C86D-B5C5-4707-BB1C-60E6EB9E4EBA}" srcOrd="0" destOrd="0" presId="urn:microsoft.com/office/officeart/2005/8/layout/lProcess2"/>
    <dgm:cxn modelId="{9E261A06-8623-DF44-B7DF-EA33AB0DBDDB}" type="presOf" srcId="{63784350-6FB5-4F39-A0AA-A76D20385A1A}" destId="{6C9EBB1C-8DC1-467B-832A-DCA29AD54F62}" srcOrd="0" destOrd="0" presId="urn:microsoft.com/office/officeart/2005/8/layout/lProcess2"/>
    <dgm:cxn modelId="{A544EC0A-2C63-AA4F-8AEA-DCB310109B00}" type="presOf" srcId="{A0A9AC20-5EC1-4862-BFC8-870928838544}" destId="{9A6AB0E7-12CE-4F4C-9194-CFD62AA0E26B}" srcOrd="0" destOrd="0" presId="urn:microsoft.com/office/officeart/2005/8/layout/lProcess2"/>
    <dgm:cxn modelId="{6723F50B-AA47-4273-81EA-65E1F5EA34FA}" srcId="{EA22DC01-B1C3-4425-86ED-5B66953397A8}" destId="{86AB53FA-67D7-4EE7-8555-3EE8EB6FA4C8}" srcOrd="1" destOrd="0" parTransId="{EA03EBDD-B26B-4044-993F-F3F8F5C83B54}" sibTransId="{AD9FF113-925C-46F3-AC17-3E3C7A57FE37}"/>
    <dgm:cxn modelId="{49896A12-827F-A649-9326-F9533286DC41}" type="presOf" srcId="{7D17D413-1C96-46A5-9E85-72C6636AE3C5}" destId="{5A591EE2-4B7B-40DB-B051-D75F7BFEDDD6}" srcOrd="0" destOrd="0" presId="urn:microsoft.com/office/officeart/2005/8/layout/lProcess2"/>
    <dgm:cxn modelId="{CA82DC14-B347-C747-B03C-70B14DBA99C7}" type="presOf" srcId="{7D17D413-1C96-46A5-9E85-72C6636AE3C5}" destId="{34BAB90F-F3E5-4FFB-A339-2946D1CD0CCB}" srcOrd="1" destOrd="0" presId="urn:microsoft.com/office/officeart/2005/8/layout/lProcess2"/>
    <dgm:cxn modelId="{CDF2CC16-ED87-4552-8B18-DAAA2A151437}" srcId="{B28448BA-C9A8-43EB-A9DB-A0137196E3B9}" destId="{91B14D9B-61DF-4421-AF43-318BB0021BDF}" srcOrd="2" destOrd="0" parTransId="{6B1A9D79-1E1A-438E-9974-41204E573EDC}" sibTransId="{5E874D73-6215-4109-909C-386CFCBBE123}"/>
    <dgm:cxn modelId="{CD174D1A-F576-42A5-8360-9F1F6FB5C8D5}" srcId="{5FC74589-1769-4EB4-9E51-9D82632D2E02}" destId="{FF0CDCCC-6F78-4064-A419-5EC5C753206F}" srcOrd="2" destOrd="0" parTransId="{C96EA5C7-A653-4A83-8F75-8585A07C9C8F}" sibTransId="{8E668476-E60C-485B-B9C7-8F9496C26DF3}"/>
    <dgm:cxn modelId="{3553241C-BBA0-9D44-9676-98DD5D90708E}" type="presOf" srcId="{67EC18BA-DB21-4AAD-BE8A-067C85A9B73E}" destId="{80762C44-FA02-441A-8A8D-FC00E4F372F1}" srcOrd="0" destOrd="0" presId="urn:microsoft.com/office/officeart/2005/8/layout/lProcess2"/>
    <dgm:cxn modelId="{3DD3C31C-1696-BA49-BDFB-9C7A79CDF187}" type="presOf" srcId="{A0A9AC20-5EC1-4862-BFC8-870928838544}" destId="{4735A497-84C1-49AD-B2D7-A0E2E20F2536}" srcOrd="1" destOrd="0" presId="urn:microsoft.com/office/officeart/2005/8/layout/lProcess2"/>
    <dgm:cxn modelId="{721BA034-D2BB-4F5E-AD28-4CD4B0B4FA35}" srcId="{7DAF4A99-25E1-44F9-90C0-EA66CF00B3B6}" destId="{B28448BA-C9A8-43EB-A9DB-A0137196E3B9}" srcOrd="0" destOrd="0" parTransId="{3A37FA3F-0269-460F-ACCD-01DD513605A2}" sibTransId="{20234B47-CD57-4C94-B27A-16836C4AA9A8}"/>
    <dgm:cxn modelId="{5D431D39-BB78-6C44-A006-FE6B5DF98C05}" type="presOf" srcId="{FF0CDCCC-6F78-4064-A419-5EC5C753206F}" destId="{EB498954-62A4-422D-9DE3-1FA74DD1D37F}" srcOrd="0" destOrd="0" presId="urn:microsoft.com/office/officeart/2005/8/layout/lProcess2"/>
    <dgm:cxn modelId="{CDAE2543-0EE1-4B34-B52E-A8EEEA699492}" srcId="{7D17D413-1C96-46A5-9E85-72C6636AE3C5}" destId="{63784350-6FB5-4F39-A0AA-A76D20385A1A}" srcOrd="2" destOrd="0" parTransId="{02F99CF5-BE6F-4557-8BB4-68B7181CCBA5}" sibTransId="{E47CBEBB-6EFF-43F4-952B-B6C93B5E9493}"/>
    <dgm:cxn modelId="{FC380A47-196B-4B41-A80B-E99092AA2A60}" type="presOf" srcId="{B28448BA-C9A8-43EB-A9DB-A0137196E3B9}" destId="{189EA2CD-99B4-4604-BDBC-34AEB91058A9}" srcOrd="1" destOrd="0" presId="urn:microsoft.com/office/officeart/2005/8/layout/lProcess2"/>
    <dgm:cxn modelId="{A3107548-ADB6-F845-9F62-42C30B9AF944}" type="presOf" srcId="{B28448BA-C9A8-43EB-A9DB-A0137196E3B9}" destId="{F5FB40AB-A8F0-43CC-AED2-A0B6D3491F03}" srcOrd="0" destOrd="0" presId="urn:microsoft.com/office/officeart/2005/8/layout/lProcess2"/>
    <dgm:cxn modelId="{0949B049-F928-4520-A037-C172C962E0C9}" srcId="{7D17D413-1C96-46A5-9E85-72C6636AE3C5}" destId="{A5325020-A43F-4DC5-B91A-865612236E1B}" srcOrd="1" destOrd="0" parTransId="{B397B1E6-BB15-4DF4-B38A-02A5DF7C7E5D}" sibTransId="{E5885318-4367-4D45-A1BC-C2768E0C5F2B}"/>
    <dgm:cxn modelId="{99D78058-80D7-E541-BF58-D8FC9907D46F}" type="presOf" srcId="{91B14D9B-61DF-4421-AF43-318BB0021BDF}" destId="{80F88CB8-4B64-4172-B897-E8F8383812F7}" srcOrd="0" destOrd="0" presId="urn:microsoft.com/office/officeart/2005/8/layout/lProcess2"/>
    <dgm:cxn modelId="{2FB44C59-F122-CF48-B456-E7F937A04237}" type="presOf" srcId="{EA22DC01-B1C3-4425-86ED-5B66953397A8}" destId="{18B77C7D-672C-4358-9CA6-BD8FA6E2302A}" srcOrd="0" destOrd="0" presId="urn:microsoft.com/office/officeart/2005/8/layout/lProcess2"/>
    <dgm:cxn modelId="{D9E35F5C-9C04-4B00-BAD8-AD36F1DD39DE}" srcId="{7DAF4A99-25E1-44F9-90C0-EA66CF00B3B6}" destId="{7D17D413-1C96-46A5-9E85-72C6636AE3C5}" srcOrd="4" destOrd="0" parTransId="{91A59BF2-53A7-4244-ADC4-8913701DE4BA}" sibTransId="{06AA36B4-E14B-4E14-B273-C8197A0B582E}"/>
    <dgm:cxn modelId="{33D5945C-703D-9C4B-A604-66DD3D29951A}" type="presOf" srcId="{EA22DC01-B1C3-4425-86ED-5B66953397A8}" destId="{AB95B1F2-DB60-4BC5-81D3-1FA274FF69C7}" srcOrd="1" destOrd="0" presId="urn:microsoft.com/office/officeart/2005/8/layout/lProcess2"/>
    <dgm:cxn modelId="{BDEBDD61-D30C-604C-8472-A1258EFCD4B3}" type="presOf" srcId="{5DA147F9-347F-4A9B-99C6-4679CBA742BD}" destId="{02FBE83C-F7E3-4AC9-9A61-66BF67D7D8B6}" srcOrd="0" destOrd="0" presId="urn:microsoft.com/office/officeart/2005/8/layout/lProcess2"/>
    <dgm:cxn modelId="{D2E71B6A-2ED0-4063-83D4-B7F1634C0332}" srcId="{A0A9AC20-5EC1-4862-BFC8-870928838544}" destId="{5DA147F9-347F-4A9B-99C6-4679CBA742BD}" srcOrd="1" destOrd="0" parTransId="{0DD651B9-CD26-4B12-B47E-A345F5C781A5}" sibTransId="{A279CC5C-DF39-4624-BFA5-ADC04410EA91}"/>
    <dgm:cxn modelId="{E39A2E7D-4B01-443C-A093-8728A9F528A1}" srcId="{7DAF4A99-25E1-44F9-90C0-EA66CF00B3B6}" destId="{A0A9AC20-5EC1-4862-BFC8-870928838544}" srcOrd="2" destOrd="0" parTransId="{69D52F25-6ACE-45DA-A9E8-1893E3A26C8C}" sibTransId="{FF5EAA6B-D3D9-4221-A79F-E9B4930D1CEF}"/>
    <dgm:cxn modelId="{3389C383-899D-AC41-BDD3-228EE29D97DC}" type="presOf" srcId="{06D87D35-A66C-427C-B6DB-AF958D65D6B3}" destId="{1EC52667-0754-4666-9083-6E56A0F9B67B}" srcOrd="0" destOrd="0" presId="urn:microsoft.com/office/officeart/2005/8/layout/lProcess2"/>
    <dgm:cxn modelId="{9B78B589-1549-E34B-9B25-CBFFDCC3FF3D}" type="presOf" srcId="{A9A35E3D-01EA-46C6-AED8-865E91E9D6C9}" destId="{F0B767F2-4C7E-481B-967C-8FE0CB529397}" srcOrd="0" destOrd="0" presId="urn:microsoft.com/office/officeart/2005/8/layout/lProcess2"/>
    <dgm:cxn modelId="{7D9BF589-86D6-BC42-928E-13DE0FA5D0F9}" type="presOf" srcId="{7DAF4A99-25E1-44F9-90C0-EA66CF00B3B6}" destId="{5473F14B-8F21-412E-B8DE-EADF32D6F521}" srcOrd="0" destOrd="0" presId="urn:microsoft.com/office/officeart/2005/8/layout/lProcess2"/>
    <dgm:cxn modelId="{03033C8E-546A-4636-B996-DCA3A7F5D692}" srcId="{A0A9AC20-5EC1-4862-BFC8-870928838544}" destId="{06D87D35-A66C-427C-B6DB-AF958D65D6B3}" srcOrd="2" destOrd="0" parTransId="{9A4B31E9-014C-4B63-A219-5A63A8ACB829}" sibTransId="{AC1F3899-4696-4923-97F3-8D3FBB96254A}"/>
    <dgm:cxn modelId="{751DC194-11AC-4068-BA1C-4404C839BDBA}" srcId="{B28448BA-C9A8-43EB-A9DB-A0137196E3B9}" destId="{E12CEE09-DEBB-4435-B911-A40A12F7930D}" srcOrd="1" destOrd="0" parTransId="{A642C0CA-D97F-4EA3-928C-13F990F569A1}" sibTransId="{CF3DF39F-9248-4761-840A-28F131DA740D}"/>
    <dgm:cxn modelId="{5018CE96-E6CC-471E-9B9C-30F70F6B8CE7}" srcId="{7D17D413-1C96-46A5-9E85-72C6636AE3C5}" destId="{A9A35E3D-01EA-46C6-AED8-865E91E9D6C9}" srcOrd="0" destOrd="0" parTransId="{0C34515A-9947-4AC4-8E07-6D77FB8F1E95}" sibTransId="{3C0EBF76-BD27-4964-B79F-79CC6413DFD1}"/>
    <dgm:cxn modelId="{2D453297-3769-CB4A-A712-705CF13B11BE}" type="presOf" srcId="{A5325020-A43F-4DC5-B91A-865612236E1B}" destId="{6F277C00-29F7-4ECD-8C97-37788C7BA770}" srcOrd="0" destOrd="0" presId="urn:microsoft.com/office/officeart/2005/8/layout/lProcess2"/>
    <dgm:cxn modelId="{95C3269C-8E66-454E-90E4-64EBD4DB49A5}" srcId="{B28448BA-C9A8-43EB-A9DB-A0137196E3B9}" destId="{E9F388D8-C9C2-45F4-B532-779E8C2CB5E8}" srcOrd="0" destOrd="0" parTransId="{F2F7FB25-05F2-4ED0-B376-8372ACCE43FB}" sibTransId="{1AE97BAD-F576-4336-A510-388E6942CDAC}"/>
    <dgm:cxn modelId="{97E91A9E-787E-8344-9BB1-FCEC58F1B24E}" type="presOf" srcId="{5FC74589-1769-4EB4-9E51-9D82632D2E02}" destId="{C1CD2EAA-2E66-4BDA-BB6E-F99B46E1B919}" srcOrd="0" destOrd="0" presId="urn:microsoft.com/office/officeart/2005/8/layout/lProcess2"/>
    <dgm:cxn modelId="{35679A9F-A9C0-40B5-BA5C-B5D89AD516EE}" srcId="{5FC74589-1769-4EB4-9E51-9D82632D2E02}" destId="{B8FE7A32-1B20-4D46-8242-6C91907A490E}" srcOrd="0" destOrd="0" parTransId="{86CD367E-951E-4F4B-BFC7-6603B931690A}" sibTransId="{03DB6E86-A49B-4AF5-9791-CBACA4C5335D}"/>
    <dgm:cxn modelId="{EA2FD3B8-722B-4877-B8F1-EEA7710C1B84}" srcId="{7DAF4A99-25E1-44F9-90C0-EA66CF00B3B6}" destId="{5FC74589-1769-4EB4-9E51-9D82632D2E02}" srcOrd="1" destOrd="0" parTransId="{4D0CCF7E-4481-42D2-95B3-0CB4029368E1}" sibTransId="{8EB806C9-A9BC-450F-B9C3-AC2ED6D3AF68}"/>
    <dgm:cxn modelId="{CA0CD3BB-C532-9145-867E-C1B3EA1D76E6}" type="presOf" srcId="{5FC74589-1769-4EB4-9E51-9D82632D2E02}" destId="{727186A0-986E-40DF-85B7-ACC6191E0924}" srcOrd="1" destOrd="0" presId="urn:microsoft.com/office/officeart/2005/8/layout/lProcess2"/>
    <dgm:cxn modelId="{53D00FBE-0B8C-44B8-BD7B-FF723D810987}" srcId="{EA22DC01-B1C3-4425-86ED-5B66953397A8}" destId="{BC15291E-510A-4A20-8D69-B0F2ACBA3CC6}" srcOrd="0" destOrd="0" parTransId="{DDAF1636-99A0-4E4C-BF8B-7A50EC838E24}" sibTransId="{25F65FF3-A145-4450-BC4A-2BD6189C0F89}"/>
    <dgm:cxn modelId="{6DB72DBE-E82A-47EF-ACEA-E04B7B517F26}" srcId="{7DAF4A99-25E1-44F9-90C0-EA66CF00B3B6}" destId="{EA22DC01-B1C3-4425-86ED-5B66953397A8}" srcOrd="3" destOrd="0" parTransId="{5D0A80B1-3E50-448A-A64D-AD1355ED3022}" sibTransId="{A9D991C7-41FC-48B5-87C1-98EB407695FE}"/>
    <dgm:cxn modelId="{E8E1CBC2-E886-44D5-B930-C0A4D16118C4}" srcId="{5FC74589-1769-4EB4-9E51-9D82632D2E02}" destId="{EFD7AB2D-81E2-448E-B54E-4F3622AF7EF9}" srcOrd="1" destOrd="0" parTransId="{36574C9A-C9D9-41B3-A499-07AB4199CF7F}" sibTransId="{0FFBD1E1-7F1E-48F7-8092-88463CF1F65B}"/>
    <dgm:cxn modelId="{722659C3-8C27-2B4B-A0F7-BE3563CB97D1}" type="presOf" srcId="{6856B0CF-FE68-485F-BF49-CA4A93F4F38C}" destId="{DECF7DEE-4FD4-4CE5-AEDF-10353AC11531}" srcOrd="0" destOrd="0" presId="urn:microsoft.com/office/officeart/2005/8/layout/lProcess2"/>
    <dgm:cxn modelId="{D06BE9C4-4F23-7644-8373-7F8539E1EAEC}" type="presOf" srcId="{EFD7AB2D-81E2-448E-B54E-4F3622AF7EF9}" destId="{9E190C18-AEDE-45E1-8A46-924B1190ACB6}" srcOrd="0" destOrd="0" presId="urn:microsoft.com/office/officeart/2005/8/layout/lProcess2"/>
    <dgm:cxn modelId="{1151B3DC-BFA5-46C2-A674-0EE40A938C5A}" srcId="{A0A9AC20-5EC1-4862-BFC8-870928838544}" destId="{6856B0CF-FE68-485F-BF49-CA4A93F4F38C}" srcOrd="0" destOrd="0" parTransId="{B52856D9-283B-499D-AE83-3A1B0694F8DA}" sibTransId="{60145AD2-C0A0-4426-8839-F8800D94963F}"/>
    <dgm:cxn modelId="{7E64EAEE-253D-F745-A3BF-F80E844C055D}" type="presOf" srcId="{E12CEE09-DEBB-4435-B911-A40A12F7930D}" destId="{20F65450-B565-4F6E-8CBD-65CD2502E3B0}" srcOrd="0" destOrd="0" presId="urn:microsoft.com/office/officeart/2005/8/layout/lProcess2"/>
    <dgm:cxn modelId="{463EA5F0-81F2-DF43-9B05-6291FDE55BAF}" type="presOf" srcId="{BC15291E-510A-4A20-8D69-B0F2ACBA3CC6}" destId="{204F3481-2F4C-45A5-A0A1-C088684F0126}" srcOrd="0" destOrd="0" presId="urn:microsoft.com/office/officeart/2005/8/layout/lProcess2"/>
    <dgm:cxn modelId="{090367F2-2F9D-429E-8090-D374C3282399}" srcId="{EA22DC01-B1C3-4425-86ED-5B66953397A8}" destId="{67EC18BA-DB21-4AAD-BE8A-067C85A9B73E}" srcOrd="2" destOrd="0" parTransId="{8918E5B2-4513-4EC4-8164-E88158F78E11}" sibTransId="{FAC02AF5-6F72-4EED-98CA-D68C7F3B5D5A}"/>
    <dgm:cxn modelId="{0EC7A1F7-AAF7-1040-B632-D137152C10FF}" type="presOf" srcId="{B8FE7A32-1B20-4D46-8242-6C91907A490E}" destId="{EFE71110-9F14-440A-945D-9BFF90054013}" srcOrd="0" destOrd="0" presId="urn:microsoft.com/office/officeart/2005/8/layout/lProcess2"/>
    <dgm:cxn modelId="{E6EB7ACA-57E8-7340-BD5F-EFCFCFB9130E}" type="presParOf" srcId="{5473F14B-8F21-412E-B8DE-EADF32D6F521}" destId="{C0D74A84-CA9B-4A55-82D3-C4473BCAB74F}" srcOrd="0" destOrd="0" presId="urn:microsoft.com/office/officeart/2005/8/layout/lProcess2"/>
    <dgm:cxn modelId="{40487B6C-6CB0-F743-BA67-F7244EDD333A}" type="presParOf" srcId="{C0D74A84-CA9B-4A55-82D3-C4473BCAB74F}" destId="{F5FB40AB-A8F0-43CC-AED2-A0B6D3491F03}" srcOrd="0" destOrd="0" presId="urn:microsoft.com/office/officeart/2005/8/layout/lProcess2"/>
    <dgm:cxn modelId="{57FB65E6-9BF4-6941-8874-B7ED62AC6537}" type="presParOf" srcId="{C0D74A84-CA9B-4A55-82D3-C4473BCAB74F}" destId="{189EA2CD-99B4-4604-BDBC-34AEB91058A9}" srcOrd="1" destOrd="0" presId="urn:microsoft.com/office/officeart/2005/8/layout/lProcess2"/>
    <dgm:cxn modelId="{AE507231-341B-5944-BBD0-000D4CA28FA9}" type="presParOf" srcId="{C0D74A84-CA9B-4A55-82D3-C4473BCAB74F}" destId="{051CD919-C14E-4FF7-A82B-674D57B30AF8}" srcOrd="2" destOrd="0" presId="urn:microsoft.com/office/officeart/2005/8/layout/lProcess2"/>
    <dgm:cxn modelId="{1170EAA4-1DAE-EB4A-8FC5-DABA06894DB4}" type="presParOf" srcId="{051CD919-C14E-4FF7-A82B-674D57B30AF8}" destId="{151EFC3A-4B26-48D8-87A4-D28DC0264B02}" srcOrd="0" destOrd="0" presId="urn:microsoft.com/office/officeart/2005/8/layout/lProcess2"/>
    <dgm:cxn modelId="{5A0BA9D7-597C-A146-996B-01EE86A75B6B}" type="presParOf" srcId="{151EFC3A-4B26-48D8-87A4-D28DC0264B02}" destId="{D6B8C86D-B5C5-4707-BB1C-60E6EB9E4EBA}" srcOrd="0" destOrd="0" presId="urn:microsoft.com/office/officeart/2005/8/layout/lProcess2"/>
    <dgm:cxn modelId="{81E121F5-5976-5742-8CBE-CB929C519600}" type="presParOf" srcId="{151EFC3A-4B26-48D8-87A4-D28DC0264B02}" destId="{FEA7308F-F292-4734-BC92-11C7BB5AF5E5}" srcOrd="1" destOrd="0" presId="urn:microsoft.com/office/officeart/2005/8/layout/lProcess2"/>
    <dgm:cxn modelId="{24F2CB7D-9E1D-D64E-A306-A2EBEE4F32D6}" type="presParOf" srcId="{151EFC3A-4B26-48D8-87A4-D28DC0264B02}" destId="{20F65450-B565-4F6E-8CBD-65CD2502E3B0}" srcOrd="2" destOrd="0" presId="urn:microsoft.com/office/officeart/2005/8/layout/lProcess2"/>
    <dgm:cxn modelId="{74949A49-9421-2446-9E9B-7B1B53A9BADA}" type="presParOf" srcId="{151EFC3A-4B26-48D8-87A4-D28DC0264B02}" destId="{1943ED51-E95A-4F6E-A717-80400DEEEE20}" srcOrd="3" destOrd="0" presId="urn:microsoft.com/office/officeart/2005/8/layout/lProcess2"/>
    <dgm:cxn modelId="{D2F5512B-57DE-F342-A939-C2ED10334D96}" type="presParOf" srcId="{151EFC3A-4B26-48D8-87A4-D28DC0264B02}" destId="{80F88CB8-4B64-4172-B897-E8F8383812F7}" srcOrd="4" destOrd="0" presId="urn:microsoft.com/office/officeart/2005/8/layout/lProcess2"/>
    <dgm:cxn modelId="{50B7BDF5-4889-3D42-A156-9E6DDA28187B}" type="presParOf" srcId="{5473F14B-8F21-412E-B8DE-EADF32D6F521}" destId="{DC9EA69A-B885-4DA4-818F-1748672594CF}" srcOrd="1" destOrd="0" presId="urn:microsoft.com/office/officeart/2005/8/layout/lProcess2"/>
    <dgm:cxn modelId="{3E356A77-8998-B64F-96CF-992C5B0A294E}" type="presParOf" srcId="{5473F14B-8F21-412E-B8DE-EADF32D6F521}" destId="{3A6F3D38-6FA6-469E-B3C3-234BD62E4CCA}" srcOrd="2" destOrd="0" presId="urn:microsoft.com/office/officeart/2005/8/layout/lProcess2"/>
    <dgm:cxn modelId="{0E9AE887-5E15-894F-AED2-6D39302902E1}" type="presParOf" srcId="{3A6F3D38-6FA6-469E-B3C3-234BD62E4CCA}" destId="{C1CD2EAA-2E66-4BDA-BB6E-F99B46E1B919}" srcOrd="0" destOrd="0" presId="urn:microsoft.com/office/officeart/2005/8/layout/lProcess2"/>
    <dgm:cxn modelId="{29057528-88A8-064D-BD9A-3242F0075853}" type="presParOf" srcId="{3A6F3D38-6FA6-469E-B3C3-234BD62E4CCA}" destId="{727186A0-986E-40DF-85B7-ACC6191E0924}" srcOrd="1" destOrd="0" presId="urn:microsoft.com/office/officeart/2005/8/layout/lProcess2"/>
    <dgm:cxn modelId="{32B1698B-54A2-F846-8397-289EA5800A94}" type="presParOf" srcId="{3A6F3D38-6FA6-469E-B3C3-234BD62E4CCA}" destId="{F4329E4E-5431-4760-B147-9E77700EF61A}" srcOrd="2" destOrd="0" presId="urn:microsoft.com/office/officeart/2005/8/layout/lProcess2"/>
    <dgm:cxn modelId="{C9092A66-A3CF-BE42-B0E6-FF0197050C2B}" type="presParOf" srcId="{F4329E4E-5431-4760-B147-9E77700EF61A}" destId="{B5C22EF8-EBFA-4704-BF77-C1B26E178B0D}" srcOrd="0" destOrd="0" presId="urn:microsoft.com/office/officeart/2005/8/layout/lProcess2"/>
    <dgm:cxn modelId="{5F3024A3-CD0A-B246-9F2E-7BD3A19441F7}" type="presParOf" srcId="{B5C22EF8-EBFA-4704-BF77-C1B26E178B0D}" destId="{EFE71110-9F14-440A-945D-9BFF90054013}" srcOrd="0" destOrd="0" presId="urn:microsoft.com/office/officeart/2005/8/layout/lProcess2"/>
    <dgm:cxn modelId="{5DCE7C2C-E616-6F44-B5F7-BB7DF1719EF8}" type="presParOf" srcId="{B5C22EF8-EBFA-4704-BF77-C1B26E178B0D}" destId="{35EA0CEB-E637-4D3C-96EF-C8D3B04060F2}" srcOrd="1" destOrd="0" presId="urn:microsoft.com/office/officeart/2005/8/layout/lProcess2"/>
    <dgm:cxn modelId="{F96D47FE-9ECD-BD47-92CF-B9C77FA6C393}" type="presParOf" srcId="{B5C22EF8-EBFA-4704-BF77-C1B26E178B0D}" destId="{9E190C18-AEDE-45E1-8A46-924B1190ACB6}" srcOrd="2" destOrd="0" presId="urn:microsoft.com/office/officeart/2005/8/layout/lProcess2"/>
    <dgm:cxn modelId="{438504D8-4A5B-5F45-9A9A-CF85CC27A06F}" type="presParOf" srcId="{B5C22EF8-EBFA-4704-BF77-C1B26E178B0D}" destId="{1E1AD27B-2438-4D0B-AB02-AF912F764D09}" srcOrd="3" destOrd="0" presId="urn:microsoft.com/office/officeart/2005/8/layout/lProcess2"/>
    <dgm:cxn modelId="{42AB2908-FA34-0543-99A6-236A89A39733}" type="presParOf" srcId="{B5C22EF8-EBFA-4704-BF77-C1B26E178B0D}" destId="{EB498954-62A4-422D-9DE3-1FA74DD1D37F}" srcOrd="4" destOrd="0" presId="urn:microsoft.com/office/officeart/2005/8/layout/lProcess2"/>
    <dgm:cxn modelId="{61EB8606-1F78-8642-A4DF-39CE1BA46749}" type="presParOf" srcId="{5473F14B-8F21-412E-B8DE-EADF32D6F521}" destId="{BB3C6D49-326B-48DE-AC1D-9DC877BB01DD}" srcOrd="3" destOrd="0" presId="urn:microsoft.com/office/officeart/2005/8/layout/lProcess2"/>
    <dgm:cxn modelId="{01501B02-29F6-CE43-BBF0-383AF989F588}" type="presParOf" srcId="{5473F14B-8F21-412E-B8DE-EADF32D6F521}" destId="{EF090B29-38A2-4F08-90FA-7BB67BE8B3E2}" srcOrd="4" destOrd="0" presId="urn:microsoft.com/office/officeart/2005/8/layout/lProcess2"/>
    <dgm:cxn modelId="{147EEA2E-B01D-A149-9912-868EE0F0C9B5}" type="presParOf" srcId="{EF090B29-38A2-4F08-90FA-7BB67BE8B3E2}" destId="{9A6AB0E7-12CE-4F4C-9194-CFD62AA0E26B}" srcOrd="0" destOrd="0" presId="urn:microsoft.com/office/officeart/2005/8/layout/lProcess2"/>
    <dgm:cxn modelId="{D49DE670-CF3B-3741-AC1C-4AFB14548A76}" type="presParOf" srcId="{EF090B29-38A2-4F08-90FA-7BB67BE8B3E2}" destId="{4735A497-84C1-49AD-B2D7-A0E2E20F2536}" srcOrd="1" destOrd="0" presId="urn:microsoft.com/office/officeart/2005/8/layout/lProcess2"/>
    <dgm:cxn modelId="{D3B822FF-C435-3648-8050-BADC99C88451}" type="presParOf" srcId="{EF090B29-38A2-4F08-90FA-7BB67BE8B3E2}" destId="{5235814C-D240-476B-A6EA-F820ADA9F290}" srcOrd="2" destOrd="0" presId="urn:microsoft.com/office/officeart/2005/8/layout/lProcess2"/>
    <dgm:cxn modelId="{2E20B019-00CD-8E45-863B-0344FA19B214}" type="presParOf" srcId="{5235814C-D240-476B-A6EA-F820ADA9F290}" destId="{F8C87951-0BEC-442E-BD13-E67FB71AC42B}" srcOrd="0" destOrd="0" presId="urn:microsoft.com/office/officeart/2005/8/layout/lProcess2"/>
    <dgm:cxn modelId="{676AEF87-91E6-8D46-BBCD-F8AA67F59A70}" type="presParOf" srcId="{F8C87951-0BEC-442E-BD13-E67FB71AC42B}" destId="{DECF7DEE-4FD4-4CE5-AEDF-10353AC11531}" srcOrd="0" destOrd="0" presId="urn:microsoft.com/office/officeart/2005/8/layout/lProcess2"/>
    <dgm:cxn modelId="{EA1C1310-9481-B049-B29A-46BBA26500ED}" type="presParOf" srcId="{F8C87951-0BEC-442E-BD13-E67FB71AC42B}" destId="{739A0DE6-D28A-493F-A1CB-4B3CCAC72873}" srcOrd="1" destOrd="0" presId="urn:microsoft.com/office/officeart/2005/8/layout/lProcess2"/>
    <dgm:cxn modelId="{469CCF0F-13A3-EA4F-916C-EA61FB66CAD9}" type="presParOf" srcId="{F8C87951-0BEC-442E-BD13-E67FB71AC42B}" destId="{02FBE83C-F7E3-4AC9-9A61-66BF67D7D8B6}" srcOrd="2" destOrd="0" presId="urn:microsoft.com/office/officeart/2005/8/layout/lProcess2"/>
    <dgm:cxn modelId="{B00A9138-8FE4-2948-8B41-925C45B13B08}" type="presParOf" srcId="{F8C87951-0BEC-442E-BD13-E67FB71AC42B}" destId="{87C5B8B3-4388-4867-AA6C-4B2D717EAAF2}" srcOrd="3" destOrd="0" presId="urn:microsoft.com/office/officeart/2005/8/layout/lProcess2"/>
    <dgm:cxn modelId="{47B8868A-ABD4-7142-87B6-D69E0E1630BC}" type="presParOf" srcId="{F8C87951-0BEC-442E-BD13-E67FB71AC42B}" destId="{1EC52667-0754-4666-9083-6E56A0F9B67B}" srcOrd="4" destOrd="0" presId="urn:microsoft.com/office/officeart/2005/8/layout/lProcess2"/>
    <dgm:cxn modelId="{14D3EF0B-EB99-8D40-BCA7-AE5FFF49013D}" type="presParOf" srcId="{5473F14B-8F21-412E-B8DE-EADF32D6F521}" destId="{9C67C073-8031-4FB8-83D0-BB3987979FB7}" srcOrd="5" destOrd="0" presId="urn:microsoft.com/office/officeart/2005/8/layout/lProcess2"/>
    <dgm:cxn modelId="{9FBABD86-93B8-EF42-A9EB-E4A08E3F2F0C}" type="presParOf" srcId="{5473F14B-8F21-412E-B8DE-EADF32D6F521}" destId="{3D53649F-3A9D-48AC-B3B4-F9359FF49907}" srcOrd="6" destOrd="0" presId="urn:microsoft.com/office/officeart/2005/8/layout/lProcess2"/>
    <dgm:cxn modelId="{684BE44F-734F-4847-BBD7-DB02249CECD7}" type="presParOf" srcId="{3D53649F-3A9D-48AC-B3B4-F9359FF49907}" destId="{18B77C7D-672C-4358-9CA6-BD8FA6E2302A}" srcOrd="0" destOrd="0" presId="urn:microsoft.com/office/officeart/2005/8/layout/lProcess2"/>
    <dgm:cxn modelId="{12CFD4D5-0F9C-2B4A-951A-A956DEAB5369}" type="presParOf" srcId="{3D53649F-3A9D-48AC-B3B4-F9359FF49907}" destId="{AB95B1F2-DB60-4BC5-81D3-1FA274FF69C7}" srcOrd="1" destOrd="0" presId="urn:microsoft.com/office/officeart/2005/8/layout/lProcess2"/>
    <dgm:cxn modelId="{AAD6FC5C-C976-0D40-BE33-B4E4026B0E2A}" type="presParOf" srcId="{3D53649F-3A9D-48AC-B3B4-F9359FF49907}" destId="{9D4EF955-0664-47BE-890F-75DA470A2A2E}" srcOrd="2" destOrd="0" presId="urn:microsoft.com/office/officeart/2005/8/layout/lProcess2"/>
    <dgm:cxn modelId="{DDE3BFA8-C4FD-6847-9CAE-717DE5A181B8}" type="presParOf" srcId="{9D4EF955-0664-47BE-890F-75DA470A2A2E}" destId="{CCD58064-6258-410C-B1E0-023DF3946A43}" srcOrd="0" destOrd="0" presId="urn:microsoft.com/office/officeart/2005/8/layout/lProcess2"/>
    <dgm:cxn modelId="{B744708E-4182-7747-BBBD-3689AB0C1CF8}" type="presParOf" srcId="{CCD58064-6258-410C-B1E0-023DF3946A43}" destId="{204F3481-2F4C-45A5-A0A1-C088684F0126}" srcOrd="0" destOrd="0" presId="urn:microsoft.com/office/officeart/2005/8/layout/lProcess2"/>
    <dgm:cxn modelId="{17B14065-0D43-B541-A666-2AB5D098735B}" type="presParOf" srcId="{CCD58064-6258-410C-B1E0-023DF3946A43}" destId="{B768FAA9-E2C4-4A6B-82D8-EF54C53E14D8}" srcOrd="1" destOrd="0" presId="urn:microsoft.com/office/officeart/2005/8/layout/lProcess2"/>
    <dgm:cxn modelId="{4E1EE633-5932-1247-BB4B-49D78CE51CC4}" type="presParOf" srcId="{CCD58064-6258-410C-B1E0-023DF3946A43}" destId="{0F3CAB81-CF76-498F-9619-BAF8144FA3C3}" srcOrd="2" destOrd="0" presId="urn:microsoft.com/office/officeart/2005/8/layout/lProcess2"/>
    <dgm:cxn modelId="{EB5FF0F2-C774-8246-AB30-72FA8F0FD393}" type="presParOf" srcId="{CCD58064-6258-410C-B1E0-023DF3946A43}" destId="{0E0C811E-F3C5-4F24-A485-437F0C0EAD6A}" srcOrd="3" destOrd="0" presId="urn:microsoft.com/office/officeart/2005/8/layout/lProcess2"/>
    <dgm:cxn modelId="{C607CDB6-E324-1C4E-B697-E827D09698D3}" type="presParOf" srcId="{CCD58064-6258-410C-B1E0-023DF3946A43}" destId="{80762C44-FA02-441A-8A8D-FC00E4F372F1}" srcOrd="4" destOrd="0" presId="urn:microsoft.com/office/officeart/2005/8/layout/lProcess2"/>
    <dgm:cxn modelId="{894CC4D8-F67E-264E-A212-3BB3912D520B}" type="presParOf" srcId="{5473F14B-8F21-412E-B8DE-EADF32D6F521}" destId="{1EEF13C7-AF43-4380-A8A5-F72A5D476D05}" srcOrd="7" destOrd="0" presId="urn:microsoft.com/office/officeart/2005/8/layout/lProcess2"/>
    <dgm:cxn modelId="{A31F8912-5C51-3F45-B9E2-7858A8199DED}" type="presParOf" srcId="{5473F14B-8F21-412E-B8DE-EADF32D6F521}" destId="{0618492F-D453-4601-9C36-8CE6AA153D1B}" srcOrd="8" destOrd="0" presId="urn:microsoft.com/office/officeart/2005/8/layout/lProcess2"/>
    <dgm:cxn modelId="{9E1392D5-8565-624A-838C-D90571EB6781}" type="presParOf" srcId="{0618492F-D453-4601-9C36-8CE6AA153D1B}" destId="{5A591EE2-4B7B-40DB-B051-D75F7BFEDDD6}" srcOrd="0" destOrd="0" presId="urn:microsoft.com/office/officeart/2005/8/layout/lProcess2"/>
    <dgm:cxn modelId="{101D1E2F-D272-394C-89F2-ED465565D182}" type="presParOf" srcId="{0618492F-D453-4601-9C36-8CE6AA153D1B}" destId="{34BAB90F-F3E5-4FFB-A339-2946D1CD0CCB}" srcOrd="1" destOrd="0" presId="urn:microsoft.com/office/officeart/2005/8/layout/lProcess2"/>
    <dgm:cxn modelId="{3B095B58-D51B-7640-91E7-25F35258FEF5}" type="presParOf" srcId="{0618492F-D453-4601-9C36-8CE6AA153D1B}" destId="{BA794F96-F89B-483A-BF3A-9118CA9CCDA4}" srcOrd="2" destOrd="0" presId="urn:microsoft.com/office/officeart/2005/8/layout/lProcess2"/>
    <dgm:cxn modelId="{B7147095-2867-CA4D-91B8-19B3C03A9366}" type="presParOf" srcId="{BA794F96-F89B-483A-BF3A-9118CA9CCDA4}" destId="{76BCF6F8-619E-4477-AF5E-3CC45345624F}" srcOrd="0" destOrd="0" presId="urn:microsoft.com/office/officeart/2005/8/layout/lProcess2"/>
    <dgm:cxn modelId="{80A2A4A4-9FC5-D940-A842-EC1EC09D4FF4}" type="presParOf" srcId="{76BCF6F8-619E-4477-AF5E-3CC45345624F}" destId="{F0B767F2-4C7E-481B-967C-8FE0CB529397}" srcOrd="0" destOrd="0" presId="urn:microsoft.com/office/officeart/2005/8/layout/lProcess2"/>
    <dgm:cxn modelId="{ECE57391-72AA-8946-818E-7DAAD74FB816}" type="presParOf" srcId="{76BCF6F8-619E-4477-AF5E-3CC45345624F}" destId="{B342BD1C-A54C-4F1C-A099-03A03E61088D}" srcOrd="1" destOrd="0" presId="urn:microsoft.com/office/officeart/2005/8/layout/lProcess2"/>
    <dgm:cxn modelId="{9E510461-4A4E-344D-AB20-807D32E2A640}" type="presParOf" srcId="{76BCF6F8-619E-4477-AF5E-3CC45345624F}" destId="{6F277C00-29F7-4ECD-8C97-37788C7BA770}" srcOrd="2" destOrd="0" presId="urn:microsoft.com/office/officeart/2005/8/layout/lProcess2"/>
    <dgm:cxn modelId="{9B1E9BD4-4048-264B-84FB-AEF1DE83FB86}" type="presParOf" srcId="{76BCF6F8-619E-4477-AF5E-3CC45345624F}" destId="{3945A699-1DD4-41EF-B849-687FF56CB987}" srcOrd="3" destOrd="0" presId="urn:microsoft.com/office/officeart/2005/8/layout/lProcess2"/>
    <dgm:cxn modelId="{AA644A2B-E11E-204D-9684-2C9DCF10CA43}" type="presParOf" srcId="{76BCF6F8-619E-4477-AF5E-3CC45345624F}" destId="{6C9EBB1C-8DC1-467B-832A-DCA29AD54F62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B40AB-A8F0-43CC-AED2-A0B6D3491F03}">
      <dsp:nvSpPr>
        <dsp:cNvPr id="0" name=""/>
        <dsp:cNvSpPr/>
      </dsp:nvSpPr>
      <dsp:spPr>
        <a:xfrm>
          <a:off x="62428" y="0"/>
          <a:ext cx="1637258" cy="52578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High dim. data</a:t>
          </a:r>
        </a:p>
      </dsp:txBody>
      <dsp:txXfrm>
        <a:off x="62428" y="0"/>
        <a:ext cx="1637258" cy="1577340"/>
      </dsp:txXfrm>
    </dsp:sp>
    <dsp:sp modelId="{D6B8C86D-B5C5-4707-BB1C-60E6EB9E4EBA}">
      <dsp:nvSpPr>
        <dsp:cNvPr id="0" name=""/>
        <dsp:cNvSpPr/>
      </dsp:nvSpPr>
      <dsp:spPr>
        <a:xfrm>
          <a:off x="168391" y="1577789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100000"/>
                <a:shade val="100000"/>
                <a:satMod val="129999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Locality sensitive hashing</a:t>
          </a:r>
        </a:p>
      </dsp:txBody>
      <dsp:txXfrm>
        <a:off x="198645" y="1608043"/>
        <a:ext cx="1249298" cy="972439"/>
      </dsp:txXfrm>
    </dsp:sp>
    <dsp:sp modelId="{20F65450-B565-4F6E-8CBD-65CD2502E3B0}">
      <dsp:nvSpPr>
        <dsp:cNvPr id="0" name=""/>
        <dsp:cNvSpPr/>
      </dsp:nvSpPr>
      <dsp:spPr>
        <a:xfrm>
          <a:off x="168391" y="2769651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100000"/>
                <a:shade val="100000"/>
                <a:satMod val="129999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Clustering</a:t>
          </a:r>
        </a:p>
      </dsp:txBody>
      <dsp:txXfrm>
        <a:off x="198645" y="2799905"/>
        <a:ext cx="1249298" cy="972439"/>
      </dsp:txXfrm>
    </dsp:sp>
    <dsp:sp modelId="{80F88CB8-4B64-4172-B897-E8F8383812F7}">
      <dsp:nvSpPr>
        <dsp:cNvPr id="0" name=""/>
        <dsp:cNvSpPr/>
      </dsp:nvSpPr>
      <dsp:spPr>
        <a:xfrm>
          <a:off x="168391" y="3961513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100000"/>
                <a:shade val="100000"/>
                <a:satMod val="129999"/>
              </a:schemeClr>
            </a:gs>
            <a:gs pos="100000">
              <a:schemeClr val="accent3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Dimensionality reduction</a:t>
          </a:r>
        </a:p>
      </dsp:txBody>
      <dsp:txXfrm>
        <a:off x="198645" y="3991767"/>
        <a:ext cx="1249298" cy="972439"/>
      </dsp:txXfrm>
    </dsp:sp>
    <dsp:sp modelId="{C1CD2EAA-2E66-4BDA-BB6E-F99B46E1B919}">
      <dsp:nvSpPr>
        <dsp:cNvPr id="0" name=""/>
        <dsp:cNvSpPr/>
      </dsp:nvSpPr>
      <dsp:spPr>
        <a:xfrm>
          <a:off x="1764718" y="0"/>
          <a:ext cx="1637258" cy="52578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Graph </a:t>
          </a:r>
          <a:br>
            <a:rPr lang="en-US" sz="2400" b="1" kern="1200" dirty="0"/>
          </a:br>
          <a:r>
            <a:rPr lang="en-US" sz="2400" b="1" kern="1200" dirty="0"/>
            <a:t>data</a:t>
          </a:r>
        </a:p>
      </dsp:txBody>
      <dsp:txXfrm>
        <a:off x="1764718" y="0"/>
        <a:ext cx="1637258" cy="1577340"/>
      </dsp:txXfrm>
    </dsp:sp>
    <dsp:sp modelId="{EFE71110-9F14-440A-945D-9BFF90054013}">
      <dsp:nvSpPr>
        <dsp:cNvPr id="0" name=""/>
        <dsp:cNvSpPr/>
      </dsp:nvSpPr>
      <dsp:spPr>
        <a:xfrm>
          <a:off x="1928444" y="1577789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100000"/>
                <a:shade val="100000"/>
                <a:satMod val="129999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PageRank, </a:t>
          </a:r>
          <a:r>
            <a:rPr lang="en-US" sz="1800" kern="1200" dirty="0" err="1">
              <a:latin typeface="Calibri" pitchFamily="34" charset="0"/>
              <a:cs typeface="Calibri" pitchFamily="34" charset="0"/>
            </a:rPr>
            <a:t>SimRank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1958698" y="1608043"/>
        <a:ext cx="1249298" cy="972439"/>
      </dsp:txXfrm>
    </dsp:sp>
    <dsp:sp modelId="{9E190C18-AEDE-45E1-8A46-924B1190ACB6}">
      <dsp:nvSpPr>
        <dsp:cNvPr id="0" name=""/>
        <dsp:cNvSpPr/>
      </dsp:nvSpPr>
      <dsp:spPr>
        <a:xfrm>
          <a:off x="1928444" y="2769651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100000"/>
                <a:shade val="100000"/>
                <a:satMod val="129999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Community Detection</a:t>
          </a:r>
        </a:p>
      </dsp:txBody>
      <dsp:txXfrm>
        <a:off x="1958698" y="2799905"/>
        <a:ext cx="1249298" cy="972439"/>
      </dsp:txXfrm>
    </dsp:sp>
    <dsp:sp modelId="{EB498954-62A4-422D-9DE3-1FA74DD1D37F}">
      <dsp:nvSpPr>
        <dsp:cNvPr id="0" name=""/>
        <dsp:cNvSpPr/>
      </dsp:nvSpPr>
      <dsp:spPr>
        <a:xfrm>
          <a:off x="1928444" y="3961513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100000"/>
                <a:shade val="100000"/>
                <a:satMod val="129999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Spam Detection</a:t>
          </a:r>
        </a:p>
      </dsp:txBody>
      <dsp:txXfrm>
        <a:off x="1958698" y="3991767"/>
        <a:ext cx="1249298" cy="972439"/>
      </dsp:txXfrm>
    </dsp:sp>
    <dsp:sp modelId="{9A6AB0E7-12CE-4F4C-9194-CFD62AA0E26B}">
      <dsp:nvSpPr>
        <dsp:cNvPr id="0" name=""/>
        <dsp:cNvSpPr/>
      </dsp:nvSpPr>
      <dsp:spPr>
        <a:xfrm>
          <a:off x="3524770" y="0"/>
          <a:ext cx="1637258" cy="52578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Infinite </a:t>
          </a:r>
          <a:br>
            <a:rPr lang="en-US" sz="2400" b="1" kern="1200" dirty="0"/>
          </a:br>
          <a:r>
            <a:rPr lang="en-US" sz="2400" b="1" kern="1200" dirty="0"/>
            <a:t>data</a:t>
          </a:r>
        </a:p>
      </dsp:txBody>
      <dsp:txXfrm>
        <a:off x="3524770" y="0"/>
        <a:ext cx="1637258" cy="1577340"/>
      </dsp:txXfrm>
    </dsp:sp>
    <dsp:sp modelId="{DECF7DEE-4FD4-4CE5-AEDF-10353AC11531}">
      <dsp:nvSpPr>
        <dsp:cNvPr id="0" name=""/>
        <dsp:cNvSpPr/>
      </dsp:nvSpPr>
      <dsp:spPr>
        <a:xfrm>
          <a:off x="3688496" y="1577789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100000"/>
                <a:shade val="100000"/>
                <a:satMod val="129999"/>
              </a:schemeClr>
            </a:gs>
            <a:gs pos="100000">
              <a:schemeClr val="accent4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Filtering data streams</a:t>
          </a:r>
        </a:p>
      </dsp:txBody>
      <dsp:txXfrm>
        <a:off x="3718750" y="1608043"/>
        <a:ext cx="1249298" cy="972439"/>
      </dsp:txXfrm>
    </dsp:sp>
    <dsp:sp modelId="{02FBE83C-F7E3-4AC9-9A61-66BF67D7D8B6}">
      <dsp:nvSpPr>
        <dsp:cNvPr id="0" name=""/>
        <dsp:cNvSpPr/>
      </dsp:nvSpPr>
      <dsp:spPr>
        <a:xfrm>
          <a:off x="3688496" y="2769651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100000"/>
                <a:shade val="100000"/>
                <a:satMod val="129999"/>
              </a:schemeClr>
            </a:gs>
            <a:gs pos="100000">
              <a:schemeClr val="accent4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Web advertising</a:t>
          </a:r>
        </a:p>
      </dsp:txBody>
      <dsp:txXfrm>
        <a:off x="3718750" y="2799905"/>
        <a:ext cx="1249298" cy="972439"/>
      </dsp:txXfrm>
    </dsp:sp>
    <dsp:sp modelId="{1EC52667-0754-4666-9083-6E56A0F9B67B}">
      <dsp:nvSpPr>
        <dsp:cNvPr id="0" name=""/>
        <dsp:cNvSpPr/>
      </dsp:nvSpPr>
      <dsp:spPr>
        <a:xfrm>
          <a:off x="3688496" y="3961513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100000"/>
                <a:shade val="100000"/>
                <a:satMod val="129999"/>
              </a:schemeClr>
            </a:gs>
            <a:gs pos="100000">
              <a:schemeClr val="accent4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Queries on streams</a:t>
          </a:r>
        </a:p>
      </dsp:txBody>
      <dsp:txXfrm>
        <a:off x="3718750" y="3991767"/>
        <a:ext cx="1249298" cy="972439"/>
      </dsp:txXfrm>
    </dsp:sp>
    <dsp:sp modelId="{18B77C7D-672C-4358-9CA6-BD8FA6E2302A}">
      <dsp:nvSpPr>
        <dsp:cNvPr id="0" name=""/>
        <dsp:cNvSpPr/>
      </dsp:nvSpPr>
      <dsp:spPr>
        <a:xfrm>
          <a:off x="5284823" y="0"/>
          <a:ext cx="1637258" cy="52578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Machine learning</a:t>
          </a:r>
        </a:p>
      </dsp:txBody>
      <dsp:txXfrm>
        <a:off x="5284823" y="0"/>
        <a:ext cx="1637258" cy="1577340"/>
      </dsp:txXfrm>
    </dsp:sp>
    <dsp:sp modelId="{204F3481-2F4C-45A5-A0A1-C088684F0126}">
      <dsp:nvSpPr>
        <dsp:cNvPr id="0" name=""/>
        <dsp:cNvSpPr/>
      </dsp:nvSpPr>
      <dsp:spPr>
        <a:xfrm>
          <a:off x="5448549" y="1577789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100000"/>
                <a:shade val="100000"/>
                <a:satMod val="129999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SVM</a:t>
          </a:r>
        </a:p>
      </dsp:txBody>
      <dsp:txXfrm>
        <a:off x="5478803" y="1608043"/>
        <a:ext cx="1249298" cy="972439"/>
      </dsp:txXfrm>
    </dsp:sp>
    <dsp:sp modelId="{0F3CAB81-CF76-498F-9619-BAF8144FA3C3}">
      <dsp:nvSpPr>
        <dsp:cNvPr id="0" name=""/>
        <dsp:cNvSpPr/>
      </dsp:nvSpPr>
      <dsp:spPr>
        <a:xfrm>
          <a:off x="5448549" y="2769651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100000"/>
                <a:shade val="100000"/>
                <a:satMod val="129999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Decision Trees</a:t>
          </a:r>
        </a:p>
      </dsp:txBody>
      <dsp:txXfrm>
        <a:off x="5478803" y="2799905"/>
        <a:ext cx="1249298" cy="972439"/>
      </dsp:txXfrm>
    </dsp:sp>
    <dsp:sp modelId="{80762C44-FA02-441A-8A8D-FC00E4F372F1}">
      <dsp:nvSpPr>
        <dsp:cNvPr id="0" name=""/>
        <dsp:cNvSpPr/>
      </dsp:nvSpPr>
      <dsp:spPr>
        <a:xfrm>
          <a:off x="5448549" y="3961513"/>
          <a:ext cx="1309806" cy="103294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100000"/>
                <a:shade val="100000"/>
                <a:satMod val="129999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Perceptron, </a:t>
          </a:r>
          <a:r>
            <a:rPr lang="en-US" sz="1800" kern="1200" dirty="0" err="1">
              <a:latin typeface="Calibri" pitchFamily="34" charset="0"/>
              <a:cs typeface="Calibri" pitchFamily="34" charset="0"/>
            </a:rPr>
            <a:t>kNN</a:t>
          </a:r>
          <a:endParaRPr lang="en-US" sz="1800" kern="1200" dirty="0">
            <a:latin typeface="Calibri" pitchFamily="34" charset="0"/>
            <a:cs typeface="Calibri" pitchFamily="34" charset="0"/>
          </a:endParaRPr>
        </a:p>
      </dsp:txBody>
      <dsp:txXfrm>
        <a:off x="5478803" y="3991767"/>
        <a:ext cx="1249298" cy="972439"/>
      </dsp:txXfrm>
    </dsp:sp>
    <dsp:sp modelId="{5A591EE2-4B7B-40DB-B051-D75F7BFEDDD6}">
      <dsp:nvSpPr>
        <dsp:cNvPr id="0" name=""/>
        <dsp:cNvSpPr/>
      </dsp:nvSpPr>
      <dsp:spPr>
        <a:xfrm>
          <a:off x="7034364" y="0"/>
          <a:ext cx="1637258" cy="52578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Apps</a:t>
          </a:r>
        </a:p>
      </dsp:txBody>
      <dsp:txXfrm>
        <a:off x="7034364" y="0"/>
        <a:ext cx="1637258" cy="1577340"/>
      </dsp:txXfrm>
    </dsp:sp>
    <dsp:sp modelId="{F0B767F2-4C7E-481B-967C-8FE0CB529397}">
      <dsp:nvSpPr>
        <dsp:cNvPr id="0" name=""/>
        <dsp:cNvSpPr/>
      </dsp:nvSpPr>
      <dsp:spPr>
        <a:xfrm>
          <a:off x="7208601" y="1577789"/>
          <a:ext cx="1309806" cy="1032947"/>
        </a:xfrm>
        <a:prstGeom prst="roundRect">
          <a:avLst>
            <a:gd name="adj" fmla="val 10000"/>
          </a:avLst>
        </a:prstGeom>
        <a:solidFill>
          <a:srgbClr val="333399"/>
        </a:solidFill>
        <a:ln>
          <a:noFil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Recommender systems</a:t>
          </a:r>
        </a:p>
      </dsp:txBody>
      <dsp:txXfrm>
        <a:off x="7238855" y="1608043"/>
        <a:ext cx="1249298" cy="972439"/>
      </dsp:txXfrm>
    </dsp:sp>
    <dsp:sp modelId="{6F277C00-29F7-4ECD-8C97-37788C7BA770}">
      <dsp:nvSpPr>
        <dsp:cNvPr id="0" name=""/>
        <dsp:cNvSpPr/>
      </dsp:nvSpPr>
      <dsp:spPr>
        <a:xfrm>
          <a:off x="7208601" y="2769651"/>
          <a:ext cx="1309806" cy="1032947"/>
        </a:xfrm>
        <a:prstGeom prst="roundRect">
          <a:avLst>
            <a:gd name="adj" fmla="val 10000"/>
          </a:avLst>
        </a:prstGeom>
        <a:solidFill>
          <a:srgbClr val="333399"/>
        </a:solidFill>
        <a:ln>
          <a:noFil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Association Rules</a:t>
          </a:r>
        </a:p>
      </dsp:txBody>
      <dsp:txXfrm>
        <a:off x="7238855" y="2799905"/>
        <a:ext cx="1249298" cy="972439"/>
      </dsp:txXfrm>
    </dsp:sp>
    <dsp:sp modelId="{6C9EBB1C-8DC1-467B-832A-DCA29AD54F62}">
      <dsp:nvSpPr>
        <dsp:cNvPr id="0" name=""/>
        <dsp:cNvSpPr/>
      </dsp:nvSpPr>
      <dsp:spPr>
        <a:xfrm>
          <a:off x="7208601" y="3961513"/>
          <a:ext cx="1309806" cy="1032947"/>
        </a:xfrm>
        <a:prstGeom prst="roundRect">
          <a:avLst>
            <a:gd name="adj" fmla="val 10000"/>
          </a:avLst>
        </a:prstGeom>
        <a:solidFill>
          <a:srgbClr val="333399"/>
        </a:solidFill>
        <a:ln>
          <a:noFil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  <a:cs typeface="Calibri" pitchFamily="34" charset="0"/>
            </a:rPr>
            <a:t>Duplicate document detection</a:t>
          </a:r>
        </a:p>
      </dsp:txBody>
      <dsp:txXfrm>
        <a:off x="7238855" y="3991767"/>
        <a:ext cx="1249298" cy="972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4002466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AF831E2-7D5E-E945-8969-D25B3395B45F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n-cs"/>
              </a:rPr>
              <a:t>USC Team first world</a:t>
            </a:r>
            <a:r>
              <a:rPr lang="en-US" baseline="0" dirty="0">
                <a:cs typeface="+mn-cs"/>
              </a:rPr>
              <a:t> Champions in robot soccer.  Challenge to beat human champions by 2050.  Video of first Sony </a:t>
            </a:r>
            <a:r>
              <a:rPr lang="en-US" baseline="0" dirty="0" err="1">
                <a:cs typeface="+mn-cs"/>
              </a:rPr>
              <a:t>Aibo</a:t>
            </a:r>
            <a:endParaRPr lang="en-US" dirty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055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  <a:ln/>
        </p:spPr>
        <p:txBody>
          <a:bodyPr/>
          <a:lstStyle/>
          <a:p>
            <a:fld id="{2552EC9B-4434-439B-A9C4-32E0F500F4D4}" type="slidenum">
              <a:rPr lang="en-US"/>
              <a:pPr/>
              <a:t>20</a:t>
            </a:fld>
            <a:endParaRPr lang="en-US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3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2313"/>
            <a:ext cx="4797425" cy="35988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6" y="4559301"/>
            <a:ext cx="5365750" cy="4319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27" tIns="47512" rIns="95027" bIns="47512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80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2313"/>
            <a:ext cx="4797425" cy="359886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6" y="4559301"/>
            <a:ext cx="5365750" cy="4319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027" tIns="47512" rIns="95027" bIns="47512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1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81128829-EC09-7248-BD45-4E86BDF768F3}" type="slidenum">
              <a:rPr lang="en-US">
                <a:latin typeface="Times New Roman" pitchFamily="-112" charset="0"/>
              </a:rPr>
              <a:pPr/>
              <a:t>53</a:t>
            </a:fld>
            <a:endParaRPr lang="en-US">
              <a:latin typeface="Times New Roman" pitchFamily="-112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A8E854B1-5A82-364F-8F1B-5135FB26ACC1}" type="slidenum">
              <a:rPr lang="en-US"/>
              <a:pPr/>
              <a:t>57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ts val="500"/>
              </a:spcBef>
              <a:spcAft>
                <a:spcPts val="500"/>
              </a:spcAft>
            </a:pPr>
            <a:endParaRPr lang="en-US"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Int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3.pdf" descr="Small Use Shield_GoldOnTrans.eps"/>
          <p:cNvPicPr/>
          <p:nvPr/>
        </p:nvPicPr>
        <p:blipFill>
          <a:blip r:embed="rId2"/>
          <a:stretch>
            <a:fillRect/>
          </a:stretch>
        </p:blipFill>
        <p:spPr>
          <a:xfrm>
            <a:off x="8201027" y="238127"/>
            <a:ext cx="748240" cy="74824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9" tIns="45719" rIns="45719" bIns="45719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rgbClr val="990000"/>
                </a:solidFill>
              </a:rP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00600"/>
          </a:xfrm>
          <a:prstGeom prst="rect">
            <a:avLst/>
          </a:prstGeom>
        </p:spPr>
        <p:txBody>
          <a:bodyPr/>
          <a:lstStyle>
            <a:lvl2pPr marL="783771" indent="-326571">
              <a:buChar char="•"/>
              <a:defRPr sz="2800"/>
            </a:lvl2pPr>
            <a:lvl3pPr>
              <a:defRPr sz="2400"/>
            </a:lvl3pPr>
            <a:lvl4pPr>
              <a:buChar char="•"/>
              <a:defRPr sz="2400"/>
            </a:lvl4pPr>
            <a:lvl5pPr>
              <a:buChar char="•"/>
              <a:defRPr sz="2400"/>
            </a:lvl5pPr>
          </a:lstStyle>
          <a:p>
            <a:pPr lvl="0">
              <a:defRPr sz="1800"/>
            </a:pPr>
            <a:r>
              <a:rPr sz="3200" dirty="0"/>
              <a:t>Body Level One</a:t>
            </a:r>
          </a:p>
          <a:p>
            <a:pPr lvl="1">
              <a:defRPr sz="1800"/>
            </a:pPr>
            <a:r>
              <a:rPr sz="2800" dirty="0"/>
              <a:t>Body Level Two</a:t>
            </a:r>
          </a:p>
          <a:p>
            <a:pPr lvl="2">
              <a:defRPr sz="1800"/>
            </a:pPr>
            <a:r>
              <a:rPr sz="2400" dirty="0"/>
              <a:t>Body Level Three</a:t>
            </a:r>
          </a:p>
          <a:p>
            <a:pPr lvl="3">
              <a:defRPr sz="1800"/>
            </a:pPr>
            <a:r>
              <a:rPr sz="2400" dirty="0"/>
              <a:t>Body Level Four</a:t>
            </a:r>
          </a:p>
          <a:p>
            <a:pPr lvl="4">
              <a:defRPr sz="1800"/>
            </a:pPr>
            <a:r>
              <a:rPr sz="2400" dirty="0"/>
              <a:t>Body Level Five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Int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3.pdf" descr="Small Use Shield_GoldOnTrans.eps"/>
          <p:cNvPicPr/>
          <p:nvPr/>
        </p:nvPicPr>
        <p:blipFill>
          <a:blip r:embed="rId2"/>
          <a:stretch>
            <a:fillRect/>
          </a:stretch>
        </p:blipFill>
        <p:spPr>
          <a:xfrm>
            <a:off x="8201027" y="238127"/>
            <a:ext cx="748240" cy="74824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24248" y="2670517"/>
            <a:ext cx="8229600" cy="1508126"/>
          </a:xfrm>
          <a:prstGeom prst="rect">
            <a:avLst/>
          </a:prstGeom>
        </p:spPr>
        <p:txBody>
          <a:bodyPr lIns="45719" tIns="45719" rIns="45719" bIns="45719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rgbClr val="990000"/>
                </a:solidFill>
              </a:rPr>
              <a:t>Title Text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126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22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44" name="image3.pdf" descr="Small Use Shield_GoldOnTrans.eps"/>
          <p:cNvPicPr/>
          <p:nvPr/>
        </p:nvPicPr>
        <p:blipFill>
          <a:blip r:embed="rId2"/>
          <a:stretch>
            <a:fillRect/>
          </a:stretch>
        </p:blipFill>
        <p:spPr>
          <a:xfrm>
            <a:off x="8201027" y="238127"/>
            <a:ext cx="748240" cy="748240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457200" y="92074"/>
            <a:ext cx="8229600" cy="98742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990000"/>
                </a:solidFill>
              </a:rPr>
              <a:t>Title Text</a:t>
            </a:r>
          </a:p>
        </p:txBody>
      </p:sp>
      <p:sp>
        <p:nvSpPr>
          <p:cNvPr id="47" name="Shape 47"/>
          <p:cNvSpPr/>
          <p:nvPr/>
        </p:nvSpPr>
        <p:spPr>
          <a:xfrm>
            <a:off x="472822" y="5377050"/>
            <a:ext cx="3928774" cy="43706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 algn="ctr">
              <a:defRPr sz="2400"/>
            </a:pPr>
            <a:endParaRPr/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3" y="6007432"/>
            <a:ext cx="1965960" cy="58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ig Photo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4.png" descr="Spatial Sciences Institute wordmark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6997700" y="6462798"/>
            <a:ext cx="1841499" cy="300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5.jpg" descr="USC-Dornsife-Cardinal-Black-on-White-RGB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285750" y="5948774"/>
            <a:ext cx="2470151" cy="81515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22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52" name="image3.pdf" descr="Small Use Shield_GoldOnTrans.eps"/>
          <p:cNvPicPr/>
          <p:nvPr/>
        </p:nvPicPr>
        <p:blipFill>
          <a:blip r:embed="rId4"/>
          <a:stretch>
            <a:fillRect/>
          </a:stretch>
        </p:blipFill>
        <p:spPr>
          <a:xfrm>
            <a:off x="8201027" y="238127"/>
            <a:ext cx="748240" cy="748240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457200" y="92074"/>
            <a:ext cx="8229600" cy="104034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990000"/>
                </a:solidFill>
              </a:rP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457200" y="6807200"/>
            <a:ext cx="8229600" cy="50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200">
                <a:solidFill>
                  <a:srgbClr val="990000"/>
                </a:solidFill>
              </a:defRPr>
            </a:lvl1pPr>
            <a:lvl2pPr marL="0" indent="457200">
              <a:buSzTx/>
              <a:buNone/>
              <a:defRPr>
                <a:solidFill>
                  <a:srgbClr val="990000"/>
                </a:solidFill>
              </a:defRPr>
            </a:lvl2pPr>
            <a:lvl3pPr marL="0" indent="914400">
              <a:buSzTx/>
              <a:buNone/>
              <a:defRPr>
                <a:solidFill>
                  <a:srgbClr val="990000"/>
                </a:solidFill>
              </a:defRPr>
            </a:lvl3pPr>
            <a:lvl4pPr marL="0" indent="1371600">
              <a:buSzTx/>
              <a:buNone/>
              <a:defRPr>
                <a:solidFill>
                  <a:srgbClr val="990000"/>
                </a:solidFill>
              </a:defRPr>
            </a:lvl4pPr>
            <a:lvl5pPr marL="0" indent="1828800">
              <a:buSzTx/>
              <a:buNone/>
              <a:defRPr>
                <a:solidFill>
                  <a:srgbClr val="99000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990000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990000"/>
                </a:solidFill>
              </a:rPr>
              <a:t>Body Level Five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fld id="{D2289D68-4925-4040-870E-032995B8EFE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03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6684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65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83680"/>
            <a:ext cx="21336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6" y="6583680"/>
            <a:ext cx="5507719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46904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3.pdf" descr="Small Use Shield_GoldOnTrans.eps"/>
          <p:cNvPicPr/>
          <p:nvPr/>
        </p:nvPicPr>
        <p:blipFill>
          <a:blip r:embed="rId11"/>
          <a:stretch>
            <a:fillRect/>
          </a:stretch>
        </p:blipFill>
        <p:spPr>
          <a:xfrm>
            <a:off x="8201027" y="238127"/>
            <a:ext cx="748240" cy="74824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990000"/>
                </a:solidFill>
              </a:rPr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573633" y="1299633"/>
            <a:ext cx="7996734" cy="4258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2pPr marL="783771" indent="-326571">
              <a:buChar char="•"/>
              <a:defRPr sz="2800"/>
            </a:lvl2pPr>
            <a:lvl3pPr>
              <a:defRPr sz="2400"/>
            </a:lvl3pPr>
            <a:lvl4pPr>
              <a:buChar char="•"/>
              <a:defRPr sz="2400"/>
            </a:lvl4pPr>
            <a:lvl5pPr>
              <a:buChar char="•"/>
              <a:defRPr sz="24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7" r:id="rId2"/>
    <p:sldLayoutId id="2147483656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457200">
        <a:defRPr sz="4000">
          <a:solidFill>
            <a:srgbClr val="990000"/>
          </a:solidFill>
          <a:latin typeface="Calibri"/>
          <a:ea typeface="Calibri"/>
          <a:cs typeface="Calibri"/>
          <a:sym typeface="Calibri"/>
        </a:defRPr>
      </a:lvl1pPr>
      <a:lvl2pPr algn="ctr" defTabSz="457200">
        <a:defRPr sz="4000">
          <a:solidFill>
            <a:srgbClr val="990000"/>
          </a:solidFill>
          <a:latin typeface="Calibri"/>
          <a:ea typeface="Calibri"/>
          <a:cs typeface="Calibri"/>
          <a:sym typeface="Calibri"/>
        </a:defRPr>
      </a:lvl2pPr>
      <a:lvl3pPr algn="ctr" defTabSz="457200">
        <a:defRPr sz="4000">
          <a:solidFill>
            <a:srgbClr val="990000"/>
          </a:solidFill>
          <a:latin typeface="Calibri"/>
          <a:ea typeface="Calibri"/>
          <a:cs typeface="Calibri"/>
          <a:sym typeface="Calibri"/>
        </a:defRPr>
      </a:lvl3pPr>
      <a:lvl4pPr algn="ctr" defTabSz="457200">
        <a:defRPr sz="4000">
          <a:solidFill>
            <a:srgbClr val="990000"/>
          </a:solidFill>
          <a:latin typeface="Calibri"/>
          <a:ea typeface="Calibri"/>
          <a:cs typeface="Calibri"/>
          <a:sym typeface="Calibri"/>
        </a:defRPr>
      </a:lvl4pPr>
      <a:lvl5pPr algn="ctr" defTabSz="457200">
        <a:defRPr sz="4000">
          <a:solidFill>
            <a:srgbClr val="990000"/>
          </a:solidFill>
          <a:latin typeface="Calibri"/>
          <a:ea typeface="Calibri"/>
          <a:cs typeface="Calibri"/>
          <a:sym typeface="Calibri"/>
        </a:defRPr>
      </a:lvl5pPr>
      <a:lvl6pPr algn="ctr" defTabSz="457200">
        <a:defRPr sz="4000">
          <a:solidFill>
            <a:srgbClr val="990000"/>
          </a:solidFill>
          <a:latin typeface="Calibri"/>
          <a:ea typeface="Calibri"/>
          <a:cs typeface="Calibri"/>
          <a:sym typeface="Calibri"/>
        </a:defRPr>
      </a:lvl6pPr>
      <a:lvl7pPr algn="ctr" defTabSz="457200">
        <a:defRPr sz="4000">
          <a:solidFill>
            <a:srgbClr val="990000"/>
          </a:solidFill>
          <a:latin typeface="Calibri"/>
          <a:ea typeface="Calibri"/>
          <a:cs typeface="Calibri"/>
          <a:sym typeface="Calibri"/>
        </a:defRPr>
      </a:lvl7pPr>
      <a:lvl8pPr algn="ctr" defTabSz="457200">
        <a:defRPr sz="4000">
          <a:solidFill>
            <a:srgbClr val="990000"/>
          </a:solidFill>
          <a:latin typeface="Calibri"/>
          <a:ea typeface="Calibri"/>
          <a:cs typeface="Calibri"/>
          <a:sym typeface="Calibri"/>
        </a:defRPr>
      </a:lvl8pPr>
      <a:lvl9pPr algn="ctr" defTabSz="457200">
        <a:defRPr sz="4000">
          <a:solidFill>
            <a:srgbClr val="990000"/>
          </a:solidFill>
          <a:latin typeface="Calibri"/>
          <a:ea typeface="Calibri"/>
          <a:cs typeface="Calibri"/>
          <a:sym typeface="Calibri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mds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file://localhost/Users/weiminshen99/Movies/Current/FoxNews-4-29-2007-SuperBot.mov" TargetMode="External"/><Relationship Id="rId1" Type="http://schemas.microsoft.com/office/2007/relationships/media" Target="file://localhost/Users/weiminshen99/Movies/Current/FoxNews-4-29-2007-SuperBot.mov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mds.org/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hyperlink" Target="http://grouplens.org/datasets/movielens/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lens.org/datasets/movielens/" TargetMode="External"/><Relationship Id="rId2" Type="http://schemas.openxmlformats.org/officeDocument/2006/relationships/hyperlink" Target="http://spark.apache.org/)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tiff"/><Relationship Id="rId4" Type="http://schemas.openxmlformats.org/officeDocument/2006/relationships/hyperlink" Target="http://jmcauley.ucsd.edu/data/amazon/link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://www.isi.edu/robot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4.png"/><Relationship Id="rId2" Type="http://schemas.microsoft.com/office/2007/relationships/media" Target="NULL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file://localhost/Users/weiminshen99/Movies/Current/robocup-cnn.mp4" TargetMode="External"/><Relationship Id="rId1" Type="http://schemas.microsoft.com/office/2007/relationships/media" Target="file://localhost/Users/weiminshen99/Movies/Current/robocup-cnn.mp4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1319413"/>
            <a:ext cx="9152298" cy="1754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lvl="0" algn="ctr">
              <a:defRPr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DSCI 553 </a:t>
            </a:r>
            <a:br>
              <a:rPr lang="en-US" sz="3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Foundations and Applications </a:t>
            </a:r>
          </a:p>
          <a:p>
            <a:pPr lvl="0" algn="ctr">
              <a:defRPr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of Data Mining</a:t>
            </a:r>
            <a:endParaRPr lang="en-US" sz="24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7462" y="3742040"/>
            <a:ext cx="755693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>
              <a:defRPr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Professor Wei-Min Shen</a:t>
            </a:r>
          </a:p>
          <a:p>
            <a:pPr lvl="0" algn="ctr">
              <a:defRPr>
                <a:solidFill>
                  <a:srgbClr val="000000"/>
                </a:solidFill>
              </a:defRPr>
            </a:pPr>
            <a:endParaRPr lang="en-US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defRPr>
                <a:solidFill>
                  <a:srgbClr val="000000"/>
                </a:solidFill>
              </a:defRPr>
            </a:pPr>
            <a:r>
              <a:rPr lang="en-US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University of Southern California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1E1C1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82355" y="5970617"/>
            <a:ext cx="2942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latin typeface="Tahoma" charset="0"/>
              </a:rPr>
              <a:t>Thanks for source slides and material to: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latin typeface="Tahoma" charset="0"/>
              </a:rPr>
              <a:t>J. </a:t>
            </a:r>
            <a:r>
              <a:rPr lang="en-US" altLang="en-US" sz="1200" dirty="0" err="1">
                <a:latin typeface="Tahoma" charset="0"/>
              </a:rPr>
              <a:t>Leskovec</a:t>
            </a:r>
            <a:r>
              <a:rPr lang="en-US" altLang="en-US" sz="1200" dirty="0">
                <a:latin typeface="Tahoma" charset="0"/>
              </a:rPr>
              <a:t>, A. </a:t>
            </a:r>
            <a:r>
              <a:rPr lang="en-US" altLang="en-US" sz="1200" dirty="0" err="1">
                <a:latin typeface="Tahoma" charset="0"/>
              </a:rPr>
              <a:t>Rajaraman</a:t>
            </a:r>
            <a:r>
              <a:rPr lang="en-US" altLang="en-US" sz="1200" dirty="0">
                <a:latin typeface="Tahoma" charset="0"/>
              </a:rPr>
              <a:t>, J. Ullman: Mining of Massive Datasets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latin typeface="Arial" charset="0"/>
                <a:hlinkClick r:id="rId3"/>
              </a:rPr>
              <a:t>http://www.mmds.org</a:t>
            </a:r>
            <a:r>
              <a:rPr lang="en-US" altLang="en-US" sz="1200" dirty="0">
                <a:latin typeface="Arial" charset="0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97244E-C4DD-D248-A296-560ECF0D526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8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 noGrp="1"/>
          </p:cNvSpPr>
          <p:nvPr>
            <p:ph type="title"/>
          </p:nvPr>
        </p:nvSpPr>
        <p:spPr>
          <a:xfrm>
            <a:off x="401108" y="370704"/>
            <a:ext cx="7899400" cy="738664"/>
          </a:xfr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 dirty="0">
                <a:solidFill>
                  <a:srgbClr val="FF0000"/>
                </a:solidFill>
                <a:ea typeface="+mj-ea"/>
                <a:cs typeface="+mj-cs"/>
              </a:rPr>
              <a:t>Introduction to SuperBot</a:t>
            </a:r>
          </a:p>
        </p:txBody>
      </p:sp>
      <p:pic>
        <p:nvPicPr>
          <p:cNvPr id="4" name="FoxNews-4-29-2007-SuperBot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6500" y="1328614"/>
            <a:ext cx="6692900" cy="51483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70586-5059-414E-94FA-97301AB7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5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introduce yourself !</a:t>
            </a:r>
          </a:p>
        </p:txBody>
      </p:sp>
    </p:spTree>
    <p:extLst>
      <p:ext uri="{BB962C8B-B14F-4D97-AF65-F5344CB8AC3E}">
        <p14:creationId xmlns:p14="http://schemas.microsoft.com/office/powerpoint/2010/main" val="202804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Mining?</a:t>
            </a:r>
            <a:br>
              <a:rPr lang="en-US" dirty="0"/>
            </a:br>
            <a:r>
              <a:rPr lang="en-US" dirty="0"/>
              <a:t>About THIS Course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5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Mining?</a:t>
            </a:r>
            <a:br>
              <a:rPr lang="en-US" dirty="0"/>
            </a:br>
            <a:r>
              <a:rPr lang="en-US" dirty="0"/>
              <a:t>Knowledge Discovery from Data</a:t>
            </a:r>
          </a:p>
        </p:txBody>
      </p:sp>
    </p:spTree>
    <p:extLst>
      <p:ext uri="{BB962C8B-B14F-4D97-AF65-F5344CB8AC3E}">
        <p14:creationId xmlns:p14="http://schemas.microsoft.com/office/powerpoint/2010/main" val="176939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3" b="20052"/>
          <a:stretch/>
        </p:blipFill>
        <p:spPr bwMode="auto">
          <a:xfrm>
            <a:off x="251372" y="120320"/>
            <a:ext cx="7368628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91" y="4191000"/>
            <a:ext cx="4707390" cy="12954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9" t="84126" r="12604" b="505"/>
          <a:stretch/>
        </p:blipFill>
        <p:spPr bwMode="auto">
          <a:xfrm>
            <a:off x="5486400" y="5410200"/>
            <a:ext cx="3651440" cy="1399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19B12225-5612-419B-A8D5-4B8EEE4C217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10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isgtw.org/sites/default/files/PopularScience_DataIsPower_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74" y="357428"/>
            <a:ext cx="4062412" cy="549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4650" y="5956212"/>
            <a:ext cx="68291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Data contains value and knowledge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539"/>
            <a:ext cx="9144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2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But to extract the knowledge, data needs to be</a:t>
            </a:r>
          </a:p>
          <a:p>
            <a:pPr lvl="1"/>
            <a:r>
              <a:rPr lang="en-US" sz="2400" dirty="0"/>
              <a:t>Stored </a:t>
            </a:r>
          </a:p>
          <a:p>
            <a:pPr lvl="1"/>
            <a:r>
              <a:rPr lang="en-US" sz="2400" dirty="0"/>
              <a:t>Managed</a:t>
            </a:r>
          </a:p>
          <a:p>
            <a:pPr lvl="1"/>
            <a:r>
              <a:rPr lang="en-US" sz="2400" dirty="0"/>
              <a:t>And</a:t>
            </a:r>
            <a:r>
              <a:rPr lang="en-US" sz="2400" dirty="0">
                <a:solidFill>
                  <a:srgbClr val="FF0066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ANALYZED</a:t>
            </a:r>
            <a:r>
              <a:rPr lang="en-US" sz="2400" dirty="0">
                <a:solidFill>
                  <a:srgbClr val="FF0066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  <a:sym typeface="Wingdings" pitchFamily="2" charset="2"/>
              </a:rPr>
              <a:t> this class</a:t>
            </a:r>
            <a:endParaRPr lang="en-US" sz="2400" dirty="0">
              <a:solidFill>
                <a:srgbClr val="C00000"/>
              </a:solidFill>
            </a:endParaRPr>
          </a:p>
          <a:p>
            <a:pPr lvl="8"/>
            <a:endParaRPr lang="en-US" sz="2400" dirty="0">
              <a:solidFill>
                <a:srgbClr val="0000FF"/>
              </a:solidFill>
            </a:endParaRPr>
          </a:p>
          <a:p>
            <a:pPr lvl="8"/>
            <a:endParaRPr lang="en-US" sz="2400" dirty="0">
              <a:solidFill>
                <a:srgbClr val="0000FF"/>
              </a:solidFill>
            </a:endParaRPr>
          </a:p>
          <a:p>
            <a:pPr marL="118872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Data Mining ≈ Big Data ≈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Predictive Analytics ≈ Data Science</a:t>
            </a:r>
            <a:endParaRPr lang="en-US" sz="2800" dirty="0">
              <a:solidFill>
                <a:srgbClr val="0000FF"/>
              </a:solidFill>
            </a:endParaRPr>
          </a:p>
          <a:p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58102" y="2683091"/>
            <a:ext cx="232210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1E1C11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Arial"/>
              </a:rPr>
              <a:t>Big Data Lifecycle</a:t>
            </a:r>
          </a:p>
        </p:txBody>
      </p:sp>
      <p:sp>
        <p:nvSpPr>
          <p:cNvPr id="3" name="Right Brace 2"/>
          <p:cNvSpPr/>
          <p:nvPr/>
        </p:nvSpPr>
        <p:spPr>
          <a:xfrm>
            <a:off x="4859392" y="2299339"/>
            <a:ext cx="578069" cy="1229169"/>
          </a:xfrm>
          <a:prstGeom prst="rightBrace">
            <a:avLst>
              <a:gd name="adj1" fmla="val 53788"/>
              <a:gd name="adj2" fmla="val 50000"/>
            </a:avLst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775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672"/>
            <a:ext cx="9144000" cy="509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9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" y="0"/>
            <a:ext cx="9124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Challenges of Big Data?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Cannot store in one place</a:t>
            </a:r>
          </a:p>
          <a:p>
            <a:pPr lvl="1"/>
            <a:r>
              <a:rPr lang="en-US" dirty="0"/>
              <a:t>Must be distributed</a:t>
            </a:r>
          </a:p>
          <a:p>
            <a:r>
              <a:rPr lang="en-US" dirty="0"/>
              <a:t>Failures for access may be unexpected</a:t>
            </a:r>
          </a:p>
          <a:p>
            <a:r>
              <a:rPr lang="en-US" dirty="0"/>
              <a:t>Unpredictable diversity</a:t>
            </a:r>
          </a:p>
          <a:p>
            <a:r>
              <a:rPr lang="en-US" dirty="0"/>
              <a:t>Messy, noisy, and errors are inevitable</a:t>
            </a:r>
          </a:p>
          <a:p>
            <a:r>
              <a:rPr lang="en-US" dirty="0"/>
              <a:t>Dynamic</a:t>
            </a:r>
          </a:p>
          <a:p>
            <a:r>
              <a:rPr lang="mr-IN" dirty="0"/>
              <a:t>……</a:t>
            </a:r>
            <a:r>
              <a:rPr lang="en-US" dirty="0"/>
              <a:t>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DED95E-701D-9942-8C5C-631FB637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61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of Teaching Team</a:t>
            </a:r>
          </a:p>
          <a:p>
            <a:r>
              <a:rPr lang="en-US" dirty="0"/>
              <a:t>About This Course</a:t>
            </a:r>
          </a:p>
          <a:p>
            <a:r>
              <a:rPr lang="en-US" dirty="0"/>
              <a:t>Introduction to Data Mining</a:t>
            </a:r>
          </a:p>
          <a:p>
            <a:r>
              <a:rPr lang="en-US" dirty="0"/>
              <a:t>Map-Reduce (Part I)</a:t>
            </a:r>
          </a:p>
        </p:txBody>
      </p:sp>
    </p:spTree>
    <p:extLst>
      <p:ext uri="{BB962C8B-B14F-4D97-AF65-F5344CB8AC3E}">
        <p14:creationId xmlns:p14="http://schemas.microsoft.com/office/powerpoint/2010/main" val="70677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Mining?</a:t>
            </a:r>
          </a:p>
        </p:txBody>
      </p:sp>
      <p:sp>
        <p:nvSpPr>
          <p:cNvPr id="7782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Given lots of data</a:t>
            </a:r>
          </a:p>
          <a:p>
            <a:r>
              <a:rPr lang="en-US" b="1" dirty="0">
                <a:solidFill>
                  <a:srgbClr val="0000FF"/>
                </a:solidFill>
              </a:rPr>
              <a:t>Discover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patterns and models that are:</a:t>
            </a:r>
          </a:p>
          <a:p>
            <a:pPr lvl="1"/>
            <a:r>
              <a:rPr lang="en-US" b="1" dirty="0">
                <a:solidFill>
                  <a:srgbClr val="FF0066"/>
                </a:solidFill>
              </a:rPr>
              <a:t>Valid:</a:t>
            </a:r>
            <a:r>
              <a:rPr lang="en-US" dirty="0"/>
              <a:t>  hold on </a:t>
            </a:r>
            <a:r>
              <a:rPr lang="en-US" u="sng" dirty="0"/>
              <a:t>new</a:t>
            </a:r>
            <a:r>
              <a:rPr lang="en-US" dirty="0"/>
              <a:t> data with </a:t>
            </a:r>
            <a:r>
              <a:rPr lang="en-US" b="1" dirty="0">
                <a:solidFill>
                  <a:schemeClr val="tx1"/>
                </a:solidFill>
              </a:rPr>
              <a:t>some</a:t>
            </a:r>
            <a:r>
              <a:rPr lang="en-US" dirty="0"/>
              <a:t> certainty</a:t>
            </a:r>
          </a:p>
          <a:p>
            <a:pPr lvl="1"/>
            <a:r>
              <a:rPr lang="en-US" b="1" dirty="0">
                <a:solidFill>
                  <a:srgbClr val="FF0066"/>
                </a:solidFill>
              </a:rPr>
              <a:t>Useful:</a:t>
            </a:r>
            <a:r>
              <a:rPr lang="en-US" dirty="0"/>
              <a:t>  should be </a:t>
            </a:r>
            <a:r>
              <a:rPr lang="en-US" b="1" dirty="0"/>
              <a:t>possible</a:t>
            </a:r>
            <a:r>
              <a:rPr lang="en-US" dirty="0"/>
              <a:t> to </a:t>
            </a:r>
            <a:r>
              <a:rPr lang="en-US" b="1" u="sng" dirty="0"/>
              <a:t>act</a:t>
            </a:r>
            <a:r>
              <a:rPr lang="en-US" dirty="0"/>
              <a:t> on the item </a:t>
            </a:r>
          </a:p>
          <a:p>
            <a:pPr lvl="1"/>
            <a:r>
              <a:rPr lang="en-US" b="1" dirty="0">
                <a:solidFill>
                  <a:srgbClr val="FF0066"/>
                </a:solidFill>
              </a:rPr>
              <a:t>Unexpected:</a:t>
            </a:r>
            <a:r>
              <a:rPr lang="en-US" dirty="0"/>
              <a:t>  </a:t>
            </a:r>
            <a:r>
              <a:rPr lang="en-US" b="1" dirty="0"/>
              <a:t>non-obvious</a:t>
            </a:r>
            <a:r>
              <a:rPr lang="en-US" dirty="0"/>
              <a:t> to the system</a:t>
            </a:r>
          </a:p>
          <a:p>
            <a:pPr lvl="1"/>
            <a:r>
              <a:rPr lang="en-US" b="1" dirty="0">
                <a:solidFill>
                  <a:srgbClr val="FF0066"/>
                </a:solidFill>
              </a:rPr>
              <a:t>Understandable:</a:t>
            </a:r>
            <a:r>
              <a:rPr lang="en-US" dirty="0"/>
              <a:t> </a:t>
            </a:r>
            <a:r>
              <a:rPr lang="en-US" b="1" dirty="0"/>
              <a:t>humans</a:t>
            </a:r>
            <a:r>
              <a:rPr lang="en-US" dirty="0"/>
              <a:t> should be able to </a:t>
            </a:r>
            <a:br>
              <a:rPr lang="en-US" dirty="0"/>
            </a:br>
            <a:r>
              <a:rPr lang="en-US" dirty="0"/>
              <a:t>interpret the pattern</a:t>
            </a:r>
          </a:p>
        </p:txBody>
      </p:sp>
    </p:spTree>
    <p:extLst>
      <p:ext uri="{BB962C8B-B14F-4D97-AF65-F5344CB8AC3E}">
        <p14:creationId xmlns:p14="http://schemas.microsoft.com/office/powerpoint/2010/main" val="60632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Mining Tasks</a:t>
            </a:r>
          </a:p>
        </p:txBody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66"/>
                </a:solidFill>
              </a:rPr>
              <a:t>Descriptive methods</a:t>
            </a:r>
          </a:p>
          <a:p>
            <a:pPr lvl="1"/>
            <a:r>
              <a:rPr lang="en-US" dirty="0"/>
              <a:t>Find human-interpretable patterns that </a:t>
            </a:r>
            <a:br>
              <a:rPr lang="en-US" dirty="0"/>
            </a:br>
            <a:r>
              <a:rPr lang="en-US" dirty="0"/>
              <a:t>describe the data</a:t>
            </a:r>
          </a:p>
          <a:p>
            <a:pPr lvl="2"/>
            <a:r>
              <a:rPr lang="en-US" b="1" dirty="0"/>
              <a:t>Example:</a:t>
            </a:r>
            <a:r>
              <a:rPr lang="en-US" dirty="0"/>
              <a:t> Clustering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FF0066"/>
                </a:solidFill>
              </a:rPr>
              <a:t>Predictive methods</a:t>
            </a:r>
          </a:p>
          <a:p>
            <a:pPr lvl="1"/>
            <a:r>
              <a:rPr lang="en-US" dirty="0"/>
              <a:t>Use some variables to predict unknown </a:t>
            </a:r>
            <a:br>
              <a:rPr lang="en-US" dirty="0"/>
            </a:br>
            <a:r>
              <a:rPr lang="en-US" dirty="0"/>
              <a:t>or future values of other variables</a:t>
            </a:r>
          </a:p>
          <a:p>
            <a:pPr lvl="2"/>
            <a:r>
              <a:rPr lang="en-US" b="1" dirty="0"/>
              <a:t>Example:</a:t>
            </a:r>
            <a:r>
              <a:rPr lang="en-US" dirty="0"/>
              <a:t> Recommender systems</a:t>
            </a:r>
          </a:p>
          <a:p>
            <a:endParaRPr lang="en-US" dirty="0"/>
          </a:p>
          <a:p>
            <a:pPr lvl="2"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85" y="2631182"/>
            <a:ext cx="2942204" cy="21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2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Meaningfulness of Analytic Answers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>
          <a:xfrm>
            <a:off x="457200" y="1255955"/>
            <a:ext cx="8229600" cy="48006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A risk with “Data mining” is that an analyst can “discover” patterns that are meaningless</a:t>
            </a:r>
          </a:p>
          <a:p>
            <a:r>
              <a:rPr lang="en-US" b="1" dirty="0">
                <a:solidFill>
                  <a:srgbClr val="FF0066"/>
                </a:solidFill>
              </a:rPr>
              <a:t>Bonferroni’s principle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If you look in more places for interesting patterns than your amount of data will support, you are bound to find </a:t>
            </a:r>
            <a:r>
              <a:rPr lang="en-US" u="sng" dirty="0"/>
              <a:t>crap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9B12225-5612-419B-A8D5-4B8EEE4C217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198" name="Picture 6" descr="http://2.bp.blogspot.com/_hc_VAw3YEOk/SdjkJijh7xI/AAAAAAAAAKQ/nuapuWjnbqo/s400/DilbertMiningData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44" y="4346985"/>
            <a:ext cx="559442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3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Meaningfulness of Analytic Answers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marL="109728" indent="0">
              <a:buNone/>
            </a:pPr>
            <a:r>
              <a:rPr lang="en-US" b="1" dirty="0"/>
              <a:t>Example: </a:t>
            </a:r>
          </a:p>
          <a:p>
            <a:r>
              <a:rPr lang="en-US" dirty="0"/>
              <a:t>We want to find (unrelated) people who </a:t>
            </a:r>
            <a:r>
              <a:rPr lang="en-US" b="1" dirty="0">
                <a:solidFill>
                  <a:srgbClr val="FF0066"/>
                </a:solidFill>
              </a:rPr>
              <a:t>at least twice have stayed at the same hotel on the same day</a:t>
            </a:r>
          </a:p>
          <a:p>
            <a:pPr lvl="1"/>
            <a:r>
              <a:rPr lang="en-US" dirty="0"/>
              <a:t>10</a:t>
            </a:r>
            <a:r>
              <a:rPr lang="en-US" baseline="30000" dirty="0"/>
              <a:t>9</a:t>
            </a:r>
            <a:r>
              <a:rPr lang="en-US" dirty="0"/>
              <a:t> people being tracked </a:t>
            </a:r>
            <a:r>
              <a:rPr lang="mr-IN" dirty="0"/>
              <a:t>–</a:t>
            </a:r>
            <a:r>
              <a:rPr lang="en-US" dirty="0"/>
              <a:t> 1 billion</a:t>
            </a:r>
          </a:p>
          <a:p>
            <a:pPr lvl="1"/>
            <a:r>
              <a:rPr lang="en-US" dirty="0"/>
              <a:t>1,000 days ~ 3 years</a:t>
            </a:r>
          </a:p>
          <a:p>
            <a:pPr lvl="1"/>
            <a:r>
              <a:rPr lang="en-US" dirty="0"/>
              <a:t>Each person stays in a hotel 1% of time (1 day out of 100)</a:t>
            </a:r>
          </a:p>
          <a:p>
            <a:pPr lvl="1"/>
            <a:r>
              <a:rPr lang="en-US" dirty="0"/>
              <a:t>Hotels hold 100 people (so 10</a:t>
            </a:r>
            <a:r>
              <a:rPr lang="en-US" baseline="30000" dirty="0"/>
              <a:t>5</a:t>
            </a:r>
            <a:r>
              <a:rPr lang="en-US" dirty="0"/>
              <a:t> hotels)</a:t>
            </a:r>
          </a:p>
          <a:p>
            <a:pPr lvl="2"/>
            <a:r>
              <a:rPr lang="en-US" dirty="0"/>
              <a:t>enough to hold the 1% of a billion people who visit a hotel on any given day</a:t>
            </a:r>
          </a:p>
          <a:p>
            <a:pPr lvl="1"/>
            <a:r>
              <a:rPr lang="en-US" b="1" dirty="0"/>
              <a:t>If everyone behaves randomly will the data mining detect anything suspicious?</a:t>
            </a:r>
          </a:p>
        </p:txBody>
      </p:sp>
    </p:spTree>
    <p:extLst>
      <p:ext uri="{BB962C8B-B14F-4D97-AF65-F5344CB8AC3E}">
        <p14:creationId xmlns:p14="http://schemas.microsoft.com/office/powerpoint/2010/main" val="61264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Meaningfulness of Analytic Answers (Cont’d)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10</a:t>
            </a:r>
            <a:r>
              <a:rPr lang="en-US" sz="2400" baseline="30000" dirty="0"/>
              <a:t>9</a:t>
            </a:r>
            <a:r>
              <a:rPr lang="en-US" sz="2400" dirty="0"/>
              <a:t> people, 1,000 days, 1% hotel stay, 10</a:t>
            </a:r>
            <a:r>
              <a:rPr lang="en-US" sz="2400" baseline="30000" dirty="0"/>
              <a:t>5</a:t>
            </a:r>
            <a:r>
              <a:rPr lang="en-US" sz="2400" dirty="0"/>
              <a:t> hotels</a:t>
            </a:r>
          </a:p>
          <a:p>
            <a:pPr lvl="1"/>
            <a:r>
              <a:rPr lang="en-US" sz="2000" dirty="0"/>
              <a:t>The probability of </a:t>
            </a:r>
            <a:r>
              <a:rPr lang="en-US" sz="2000" dirty="0">
                <a:solidFill>
                  <a:srgbClr val="B54848"/>
                </a:solidFill>
              </a:rPr>
              <a:t>any two people </a:t>
            </a:r>
            <a:r>
              <a:rPr lang="en-US" sz="2000" dirty="0"/>
              <a:t>both deciding to visit </a:t>
            </a:r>
            <a:r>
              <a:rPr lang="en-US" sz="2000" dirty="0">
                <a:solidFill>
                  <a:srgbClr val="B54848"/>
                </a:solidFill>
              </a:rPr>
              <a:t>a hotel on any given day </a:t>
            </a:r>
            <a:r>
              <a:rPr lang="en-US" sz="2000" dirty="0"/>
              <a:t>is 0.0001 (i.e., 1%*1%)</a:t>
            </a:r>
          </a:p>
          <a:p>
            <a:pPr lvl="1"/>
            <a:r>
              <a:rPr lang="en-US" sz="2000" dirty="0"/>
              <a:t>The chance that they will visit the </a:t>
            </a:r>
            <a:r>
              <a:rPr lang="en-US" sz="2000" b="1" i="1" dirty="0"/>
              <a:t>same</a:t>
            </a:r>
            <a:r>
              <a:rPr lang="en-US" sz="2000" dirty="0"/>
              <a:t> hotel for one day is 0.0001 /10</a:t>
            </a:r>
            <a:r>
              <a:rPr lang="en-US" sz="2000" baseline="30000" dirty="0"/>
              <a:t>5 </a:t>
            </a:r>
            <a:r>
              <a:rPr lang="en-US" sz="2000" dirty="0"/>
              <a:t>= 10</a:t>
            </a:r>
            <a:r>
              <a:rPr lang="en-US" sz="2000" baseline="30000" dirty="0"/>
              <a:t>-9 </a:t>
            </a:r>
            <a:r>
              <a:rPr lang="en-US" sz="2000" dirty="0"/>
              <a:t>; for two given days = 10</a:t>
            </a:r>
            <a:r>
              <a:rPr lang="en-US" sz="2000" baseline="30000" dirty="0"/>
              <a:t>-18 </a:t>
            </a:r>
          </a:p>
          <a:p>
            <a:pPr lvl="1"/>
            <a:endParaRPr lang="en-US" sz="2000" baseline="30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number of pairs of people is C(10</a:t>
            </a:r>
            <a:r>
              <a:rPr lang="en-US" sz="2000" baseline="30000" dirty="0"/>
              <a:t>9</a:t>
            </a:r>
            <a:r>
              <a:rPr lang="en-US" sz="2000" dirty="0"/>
              <a:t>, 2) = 5 x 10</a:t>
            </a:r>
            <a:r>
              <a:rPr lang="en-US" sz="2000" baseline="30000" dirty="0"/>
              <a:t>17</a:t>
            </a:r>
          </a:p>
          <a:p>
            <a:pPr lvl="1"/>
            <a:r>
              <a:rPr lang="en-US" sz="2000" dirty="0"/>
              <a:t>The number of pairs of days is C(10</a:t>
            </a:r>
            <a:r>
              <a:rPr lang="en-US" sz="2000" baseline="30000" dirty="0"/>
              <a:t>3</a:t>
            </a:r>
            <a:r>
              <a:rPr lang="en-US" sz="2000" dirty="0"/>
              <a:t>, 2) = 5 x 10</a:t>
            </a:r>
            <a:r>
              <a:rPr lang="en-US" sz="2000" baseline="30000" dirty="0"/>
              <a:t>5</a:t>
            </a:r>
          </a:p>
          <a:p>
            <a:pPr lvl="1"/>
            <a:r>
              <a:rPr lang="en-US" sz="2000" b="1" dirty="0">
                <a:solidFill>
                  <a:srgbClr val="0000FF"/>
                </a:solidFill>
              </a:rPr>
              <a:t>Expected number of “suspicious” pairs of people:</a:t>
            </a:r>
          </a:p>
          <a:p>
            <a:pPr lvl="2"/>
            <a:r>
              <a:rPr lang="en-US" sz="1800" dirty="0"/>
              <a:t>5 x 10</a:t>
            </a:r>
            <a:r>
              <a:rPr lang="en-US" sz="1800" baseline="30000" dirty="0"/>
              <a:t>17</a:t>
            </a:r>
            <a:r>
              <a:rPr lang="en-US" sz="1800" dirty="0"/>
              <a:t> x 5 x 10</a:t>
            </a:r>
            <a:r>
              <a:rPr lang="en-US" sz="1800" baseline="30000" dirty="0"/>
              <a:t>5 </a:t>
            </a:r>
            <a:r>
              <a:rPr lang="en-US" sz="1800" dirty="0"/>
              <a:t>x 10</a:t>
            </a:r>
            <a:r>
              <a:rPr lang="en-US" sz="1800" baseline="30000" dirty="0"/>
              <a:t>-18 </a:t>
            </a:r>
            <a:r>
              <a:rPr lang="en-US" sz="1800" dirty="0"/>
              <a:t>= 250,000       (Wow! )</a:t>
            </a:r>
          </a:p>
          <a:p>
            <a:pPr lvl="2"/>
            <a:r>
              <a:rPr lang="en-US" sz="1800" dirty="0"/>
              <a:t>… too many combinations to check – we need to have some additional evidence to find “suspicious” pairs of people in some more efficient way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838" y="3632200"/>
            <a:ext cx="3492500" cy="36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288" y="3498850"/>
            <a:ext cx="1828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matters when dealing with data?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355866" y="1677194"/>
            <a:ext cx="4924390" cy="4342606"/>
            <a:chOff x="3200400" y="1677194"/>
            <a:chExt cx="4924390" cy="434260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918763" y="4343400"/>
              <a:ext cx="3206027" cy="1588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5400000" flipH="1" flipV="1">
              <a:off x="3585263" y="3009917"/>
              <a:ext cx="2667000" cy="1554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0800000" flipV="1">
              <a:off x="3200400" y="4343400"/>
              <a:ext cx="1718364" cy="167640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arrow"/>
            </a:ln>
            <a:scene3d>
              <a:camera prst="orthographicFront"/>
              <a:lightRig rig="threePt" dir="t"/>
            </a:scene3d>
            <a:sp3d prstMaterial="meta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6950827" y="4495800"/>
            <a:ext cx="1574470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Data</a:t>
            </a:r>
          </a:p>
          <a:p>
            <a:r>
              <a:rPr lang="en-US" sz="2400" b="1" dirty="0">
                <a:solidFill>
                  <a:srgbClr val="0000FF"/>
                </a:solidFill>
              </a:rPr>
              <a:t>Modalities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05200" y="1295400"/>
            <a:ext cx="163378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Challenges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0066" y="6019800"/>
            <a:ext cx="222605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Data Operators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8841630">
            <a:off x="3581027" y="4563821"/>
            <a:ext cx="1237839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720775" lon="1005846" rev="703742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/>
              <a:t>Ontologies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8801071">
            <a:off x="4042816" y="4634207"/>
            <a:ext cx="1205779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720775" lon="1005846" rev="703742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/>
              <a:t>Structured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8801071">
            <a:off x="4592804" y="4601687"/>
            <a:ext cx="1111202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720775" lon="1005846" rev="703742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/>
              <a:t>Networks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 rot="18801071">
            <a:off x="5377650" y="4510818"/>
            <a:ext cx="599588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720775" lon="1005846" rev="703742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/>
              <a:t>Text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 rot="18801071">
            <a:off x="5380843" y="4642096"/>
            <a:ext cx="1276311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720775" lon="1005846" rev="703742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/>
              <a:t>Multimedia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 rot="18801071">
            <a:off x="6206340" y="4542525"/>
            <a:ext cx="867545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720775" lon="1005846" rev="703742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/>
              <a:t>Signals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4174586" y="3886200"/>
            <a:ext cx="1165704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Scalability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4162706" y="3429000"/>
            <a:ext cx="1184940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Streaming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4186536" y="2971800"/>
            <a:ext cx="947695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Context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186536" y="2514600"/>
            <a:ext cx="885179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Quality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186536" y="2057400"/>
            <a:ext cx="784189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Usage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3092577" y="4188023"/>
            <a:ext cx="846707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2938394" lon="20679571" rev="20898435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/>
              <a:t>Collect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760497" y="4401970"/>
            <a:ext cx="936475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2938394" lon="20679571" rev="20898435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/>
              <a:t>Prepare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2383189" y="4648200"/>
            <a:ext cx="1156407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2938394" lon="20679571" rev="20898435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/>
              <a:t>Represent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2411401" y="4953000"/>
            <a:ext cx="788999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2938394" lon="20679571" rev="20898435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2049459" y="5254823"/>
            <a:ext cx="883896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2938394" lon="20679571" rev="20898435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/>
              <a:t>Reason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1600200" y="5562600"/>
            <a:ext cx="1027845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2938394" lon="20679571" rev="20898435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dirty="0"/>
              <a:t>Visualize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207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7" name="Rectangle 5"/>
          <p:cNvSpPr>
            <a:spLocks noGrp="1" noChangeArrowheads="1"/>
          </p:cNvSpPr>
          <p:nvPr>
            <p:ph type="title"/>
          </p:nvPr>
        </p:nvSpPr>
        <p:spPr/>
        <p:txBody>
          <a:bodyPr lIns="0" rIns="0">
            <a:normAutofit/>
          </a:bodyPr>
          <a:lstStyle/>
          <a:p>
            <a:r>
              <a:rPr lang="en-US" dirty="0"/>
              <a:t>Data Mining: Cultures</a:t>
            </a:r>
          </a:p>
        </p:txBody>
      </p:sp>
      <p:sp>
        <p:nvSpPr>
          <p:cNvPr id="65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342016"/>
            <a:ext cx="8229600" cy="48006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Data mining overlaps with: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Databases:</a:t>
            </a:r>
            <a:r>
              <a:rPr lang="en-US" dirty="0"/>
              <a:t> Large-scale data, simple(r) queries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Machine learning: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Small data, Complex models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CS Theory: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Algorithms </a:t>
            </a:r>
          </a:p>
          <a:p>
            <a:r>
              <a:rPr lang="en-US" b="1" dirty="0"/>
              <a:t>Different cultures:</a:t>
            </a:r>
          </a:p>
          <a:p>
            <a:pPr lvl="1"/>
            <a:r>
              <a:rPr lang="en-US" dirty="0"/>
              <a:t>To a DB person, data mining is an extreme form of </a:t>
            </a:r>
            <a:r>
              <a:rPr lang="en-US" b="1" dirty="0">
                <a:solidFill>
                  <a:srgbClr val="FF0066"/>
                </a:solidFill>
              </a:rPr>
              <a:t>analytic processing</a:t>
            </a:r>
            <a:r>
              <a:rPr lang="en-US" dirty="0"/>
              <a:t> – queries that </a:t>
            </a:r>
            <a:br>
              <a:rPr lang="en-US" dirty="0"/>
            </a:br>
            <a:r>
              <a:rPr lang="en-US" dirty="0"/>
              <a:t>examine </a:t>
            </a:r>
            <a:r>
              <a:rPr lang="en-US" b="1" dirty="0"/>
              <a:t>large amounts of data</a:t>
            </a:r>
          </a:p>
          <a:p>
            <a:pPr lvl="2"/>
            <a:r>
              <a:rPr lang="en-US" dirty="0"/>
              <a:t>Result is the query answer</a:t>
            </a:r>
          </a:p>
          <a:p>
            <a:pPr lvl="1"/>
            <a:r>
              <a:rPr lang="en-US" dirty="0"/>
              <a:t>To a ML person, data-mining </a:t>
            </a:r>
            <a:br>
              <a:rPr lang="en-US" dirty="0"/>
            </a:br>
            <a:r>
              <a:rPr lang="en-US" dirty="0"/>
              <a:t>is the </a:t>
            </a:r>
            <a:r>
              <a:rPr lang="en-US" b="1" dirty="0">
                <a:solidFill>
                  <a:srgbClr val="FF0066"/>
                </a:solidFill>
              </a:rPr>
              <a:t>inference of models</a:t>
            </a:r>
          </a:p>
          <a:p>
            <a:pPr lvl="2"/>
            <a:r>
              <a:rPr lang="en-US" dirty="0"/>
              <a:t>Result is the parameters of the model</a:t>
            </a:r>
          </a:p>
          <a:p>
            <a:r>
              <a:rPr lang="en-US" b="1" dirty="0"/>
              <a:t>In this class we will do both!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2107BC-DFFC-BC43-913B-487D7E801910}"/>
              </a:ext>
            </a:extLst>
          </p:cNvPr>
          <p:cNvGrpSpPr/>
          <p:nvPr/>
        </p:nvGrpSpPr>
        <p:grpSpPr>
          <a:xfrm>
            <a:off x="5753547" y="3906627"/>
            <a:ext cx="3048000" cy="2798973"/>
            <a:chOff x="6248400" y="3906627"/>
            <a:chExt cx="3048000" cy="2798973"/>
          </a:xfrm>
        </p:grpSpPr>
        <p:sp>
          <p:nvSpPr>
            <p:cNvPr id="658435" name="Oval 3"/>
            <p:cNvSpPr>
              <a:spLocks noChangeArrowheads="1"/>
            </p:cNvSpPr>
            <p:nvPr/>
          </p:nvSpPr>
          <p:spPr bwMode="auto">
            <a:xfrm>
              <a:off x="6858000" y="5130800"/>
              <a:ext cx="1676400" cy="15748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436" name="Oval 4"/>
            <p:cNvSpPr>
              <a:spLocks noChangeArrowheads="1"/>
            </p:cNvSpPr>
            <p:nvPr/>
          </p:nvSpPr>
          <p:spPr bwMode="auto">
            <a:xfrm>
              <a:off x="6248400" y="3987799"/>
              <a:ext cx="1600200" cy="1519027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441" name="Oval 9"/>
            <p:cNvSpPr>
              <a:spLocks noChangeArrowheads="1"/>
            </p:cNvSpPr>
            <p:nvPr/>
          </p:nvSpPr>
          <p:spPr bwMode="auto">
            <a:xfrm>
              <a:off x="7620000" y="3906627"/>
              <a:ext cx="1600200" cy="15748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8442" name="Text Box 10"/>
            <p:cNvSpPr txBox="1">
              <a:spLocks noChangeArrowheads="1"/>
            </p:cNvSpPr>
            <p:nvPr/>
          </p:nvSpPr>
          <p:spPr bwMode="auto">
            <a:xfrm>
              <a:off x="7785100" y="4370861"/>
              <a:ext cx="1511300" cy="64633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0" dirty="0"/>
                <a:t>Machine </a:t>
              </a:r>
              <a:br>
                <a:rPr lang="en-US" sz="1800" b="0" dirty="0"/>
              </a:br>
              <a:r>
                <a:rPr lang="en-US" sz="1800" b="0" dirty="0"/>
                <a:t>Learning</a:t>
              </a:r>
            </a:p>
          </p:txBody>
        </p:sp>
        <p:sp>
          <p:nvSpPr>
            <p:cNvPr id="658443" name="Text Box 11"/>
            <p:cNvSpPr txBox="1">
              <a:spLocks noChangeArrowheads="1"/>
            </p:cNvSpPr>
            <p:nvPr/>
          </p:nvSpPr>
          <p:spPr bwMode="auto">
            <a:xfrm>
              <a:off x="6248400" y="4255869"/>
              <a:ext cx="1371600" cy="64633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0" dirty="0"/>
                <a:t>CS</a:t>
              </a:r>
              <a:br>
                <a:rPr lang="en-US" sz="1800" b="0" dirty="0"/>
              </a:br>
              <a:r>
                <a:rPr lang="en-US" sz="1800" b="0" dirty="0"/>
                <a:t>Theory</a:t>
              </a:r>
            </a:p>
          </p:txBody>
        </p:sp>
        <p:sp>
          <p:nvSpPr>
            <p:cNvPr id="658444" name="Oval 12"/>
            <p:cNvSpPr>
              <a:spLocks noChangeArrowheads="1"/>
            </p:cNvSpPr>
            <p:nvPr/>
          </p:nvSpPr>
          <p:spPr bwMode="auto">
            <a:xfrm>
              <a:off x="7086600" y="4773744"/>
              <a:ext cx="1225550" cy="1119056"/>
            </a:xfrm>
            <a:prstGeom prst="ellipse">
              <a:avLst/>
            </a:prstGeom>
            <a:solidFill>
              <a:srgbClr val="66CC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dirty="0"/>
                <a:t>Data </a:t>
              </a:r>
              <a:br>
                <a:rPr lang="en-US" sz="1800" dirty="0"/>
              </a:br>
              <a:r>
                <a:rPr lang="en-US" sz="1800" dirty="0"/>
                <a:t>Mining</a:t>
              </a:r>
            </a:p>
          </p:txBody>
        </p:sp>
        <p:sp>
          <p:nvSpPr>
            <p:cNvPr id="658445" name="Text Box 13"/>
            <p:cNvSpPr txBox="1">
              <a:spLocks noChangeArrowheads="1"/>
            </p:cNvSpPr>
            <p:nvPr/>
          </p:nvSpPr>
          <p:spPr bwMode="auto">
            <a:xfrm>
              <a:off x="6972300" y="5937250"/>
              <a:ext cx="1447800" cy="6413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0" dirty="0"/>
                <a:t>Database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17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Course</a:t>
            </a:r>
          </a:p>
        </p:txBody>
      </p:sp>
    </p:spTree>
    <p:extLst>
      <p:ext uri="{BB962C8B-B14F-4D97-AF65-F5344CB8AC3E}">
        <p14:creationId xmlns:p14="http://schemas.microsoft.com/office/powerpoint/2010/main" val="102047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7" name="Rectangle 5"/>
          <p:cNvSpPr>
            <a:spLocks noGrp="1" noChangeArrowheads="1"/>
          </p:cNvSpPr>
          <p:nvPr>
            <p:ph type="title"/>
          </p:nvPr>
        </p:nvSpPr>
        <p:spPr/>
        <p:txBody>
          <a:bodyPr lIns="0" rIns="0">
            <a:normAutofit/>
          </a:bodyPr>
          <a:lstStyle/>
          <a:p>
            <a:r>
              <a:rPr lang="en-US" dirty="0"/>
              <a:t>This Course</a:t>
            </a:r>
          </a:p>
        </p:txBody>
      </p:sp>
      <p:sp>
        <p:nvSpPr>
          <p:cNvPr id="65843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overlaps with machine learning, statistics, artificial intelligence, databases but more stress on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Scalability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(big data)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Algorithms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Computing Architectures</a:t>
            </a:r>
          </a:p>
          <a:p>
            <a:pPr lvl="1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Automatic Handling </a:t>
            </a:r>
            <a:br>
              <a:rPr lang="en-US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of </a:t>
            </a:r>
            <a:r>
              <a:rPr lang="en-US" dirty="0">
                <a:solidFill>
                  <a:srgbClr val="0000FF"/>
                </a:solidFill>
              </a:rPr>
              <a:t>large data</a:t>
            </a:r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55466A-A4B7-F04B-A588-61B73A52BEB9}"/>
              </a:ext>
            </a:extLst>
          </p:cNvPr>
          <p:cNvGrpSpPr/>
          <p:nvPr/>
        </p:nvGrpSpPr>
        <p:grpSpPr>
          <a:xfrm>
            <a:off x="5043542" y="2768600"/>
            <a:ext cx="3762841" cy="3784600"/>
            <a:chOff x="5334000" y="2768600"/>
            <a:chExt cx="3762841" cy="3784600"/>
          </a:xfrm>
        </p:grpSpPr>
        <p:sp>
          <p:nvSpPr>
            <p:cNvPr id="14" name="Oval 3"/>
            <p:cNvSpPr>
              <a:spLocks noChangeArrowheads="1"/>
            </p:cNvSpPr>
            <p:nvPr/>
          </p:nvSpPr>
          <p:spPr bwMode="auto">
            <a:xfrm>
              <a:off x="6019800" y="4445000"/>
              <a:ext cx="2057400" cy="21082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4"/>
            <p:cNvSpPr>
              <a:spLocks noChangeArrowheads="1"/>
            </p:cNvSpPr>
            <p:nvPr/>
          </p:nvSpPr>
          <p:spPr bwMode="auto">
            <a:xfrm>
              <a:off x="5334000" y="2768600"/>
              <a:ext cx="2057400" cy="2108200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7010400" y="2844800"/>
              <a:ext cx="2057400" cy="21082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7039441" y="3406170"/>
              <a:ext cx="2057400" cy="78483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0" dirty="0"/>
                <a:t>Machine</a:t>
              </a:r>
            </a:p>
            <a:p>
              <a:pPr algn="ctr">
                <a:spcBef>
                  <a:spcPct val="50000"/>
                </a:spcBef>
              </a:pPr>
              <a:r>
                <a:rPr lang="en-US" sz="1800" b="0" dirty="0"/>
                <a:t>Learning</a:t>
              </a:r>
            </a:p>
          </p:txBody>
        </p:sp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5562600" y="3362325"/>
              <a:ext cx="137160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0" dirty="0"/>
                <a:t>Statistics</a:t>
              </a:r>
            </a:p>
          </p:txBody>
        </p:sp>
        <p:sp>
          <p:nvSpPr>
            <p:cNvPr id="19" name="Oval 12"/>
            <p:cNvSpPr>
              <a:spLocks noChangeArrowheads="1"/>
            </p:cNvSpPr>
            <p:nvPr/>
          </p:nvSpPr>
          <p:spPr bwMode="auto">
            <a:xfrm>
              <a:off x="6307667" y="4055532"/>
              <a:ext cx="1504950" cy="1543050"/>
            </a:xfrm>
            <a:prstGeom prst="ellipse">
              <a:avLst/>
            </a:prstGeom>
            <a:solidFill>
              <a:srgbClr val="66CC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/>
                <a:t>Data Mining</a:t>
              </a:r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6477000" y="5588000"/>
              <a:ext cx="1447800" cy="6413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/>
                <a:t>Database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70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learn?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We will learn to </a:t>
            </a:r>
            <a:r>
              <a:rPr lang="en-US" b="1" dirty="0">
                <a:solidFill>
                  <a:srgbClr val="0000FF"/>
                </a:solidFill>
              </a:rPr>
              <a:t>mine different types of data:</a:t>
            </a:r>
          </a:p>
          <a:p>
            <a:pPr lvl="1"/>
            <a:r>
              <a:rPr lang="en-US" dirty="0"/>
              <a:t>Data are high dimensional</a:t>
            </a:r>
          </a:p>
          <a:p>
            <a:pPr lvl="1"/>
            <a:r>
              <a:rPr lang="en-US" dirty="0"/>
              <a:t>Data are graphs</a:t>
            </a:r>
          </a:p>
          <a:p>
            <a:pPr lvl="1"/>
            <a:r>
              <a:rPr lang="en-US" dirty="0"/>
              <a:t>Data are infinite/never-ending</a:t>
            </a:r>
          </a:p>
          <a:p>
            <a:pPr lvl="1"/>
            <a:r>
              <a:rPr lang="en-US" dirty="0"/>
              <a:t>Data are labeled</a:t>
            </a:r>
          </a:p>
          <a:p>
            <a:r>
              <a:rPr lang="en-US" b="1" dirty="0"/>
              <a:t>We will learn to </a:t>
            </a:r>
            <a:r>
              <a:rPr lang="en-US" b="1" dirty="0">
                <a:solidFill>
                  <a:srgbClr val="0000FF"/>
                </a:solidFill>
              </a:rPr>
              <a:t>use different models of computation:</a:t>
            </a:r>
          </a:p>
          <a:p>
            <a:pPr lvl="1"/>
            <a:r>
              <a:rPr lang="en-US" dirty="0" err="1"/>
              <a:t>MapReduce</a:t>
            </a:r>
            <a:endParaRPr lang="en-US" dirty="0"/>
          </a:p>
          <a:p>
            <a:pPr lvl="1"/>
            <a:r>
              <a:rPr lang="en-US" dirty="0"/>
              <a:t>Streams and online algorithms</a:t>
            </a:r>
          </a:p>
          <a:p>
            <a:pPr lvl="1"/>
            <a:r>
              <a:rPr lang="en-US" dirty="0"/>
              <a:t>Single machine in-memory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4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848"/>
                </a:solidFill>
              </a:rPr>
              <a:t>DSCI-553 2022-S Teaching Team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367282" y="1437640"/>
            <a:ext cx="8319518" cy="49657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Professor Wei-Min Shen</a:t>
            </a:r>
          </a:p>
          <a:p>
            <a:pPr lvl="1"/>
            <a:r>
              <a:rPr lang="en-US" dirty="0"/>
              <a:t>Office Hours</a:t>
            </a:r>
          </a:p>
          <a:p>
            <a:pPr lvl="2"/>
            <a:r>
              <a:rPr lang="en-US" dirty="0"/>
              <a:t>After Lecture (by email appointment)</a:t>
            </a:r>
          </a:p>
          <a:p>
            <a:r>
              <a:rPr lang="en-US" b="1" dirty="0">
                <a:solidFill>
                  <a:srgbClr val="0000FF"/>
                </a:solidFill>
              </a:rPr>
              <a:t>Teaching Assistances and Course Producers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Office Hours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See Blackboard and Piazza (resources/staff)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119F9A2-DBEF-8D4B-813D-02038B5B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476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learn?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We will learn to </a:t>
            </a:r>
            <a:r>
              <a:rPr lang="en-US" b="1" dirty="0">
                <a:solidFill>
                  <a:srgbClr val="0000FF"/>
                </a:solidFill>
              </a:rPr>
              <a:t>solve real-world problems:</a:t>
            </a:r>
          </a:p>
          <a:p>
            <a:pPr lvl="1"/>
            <a:r>
              <a:rPr lang="en-US" dirty="0"/>
              <a:t>Recommender systems</a:t>
            </a:r>
          </a:p>
          <a:p>
            <a:pPr lvl="1"/>
            <a:r>
              <a:rPr lang="en-US" dirty="0"/>
              <a:t>Market Basket Analysis</a:t>
            </a:r>
          </a:p>
          <a:p>
            <a:pPr lvl="1"/>
            <a:r>
              <a:rPr lang="en-US" dirty="0"/>
              <a:t>Spam detection</a:t>
            </a:r>
          </a:p>
          <a:p>
            <a:pPr lvl="1"/>
            <a:r>
              <a:rPr lang="en-US" dirty="0"/>
              <a:t>Duplicate document detection</a:t>
            </a:r>
          </a:p>
          <a:p>
            <a:r>
              <a:rPr lang="en-US" b="1" dirty="0"/>
              <a:t>We will learn </a:t>
            </a:r>
            <a:r>
              <a:rPr lang="en-US" b="1" dirty="0">
                <a:solidFill>
                  <a:srgbClr val="0000FF"/>
                </a:solidFill>
              </a:rPr>
              <a:t>various “tools”:</a:t>
            </a:r>
          </a:p>
          <a:p>
            <a:pPr lvl="1"/>
            <a:r>
              <a:rPr lang="en-US" dirty="0"/>
              <a:t>Linear algebra (</a:t>
            </a:r>
            <a:r>
              <a:rPr lang="en-US" dirty="0" err="1"/>
              <a:t>Recomm</a:t>
            </a:r>
            <a:r>
              <a:rPr lang="en-US" dirty="0"/>
              <a:t>. Sys., Communities)</a:t>
            </a:r>
          </a:p>
          <a:p>
            <a:pPr lvl="1"/>
            <a:r>
              <a:rPr lang="en-US" dirty="0"/>
              <a:t>Optimization (stochastic gradient descent)</a:t>
            </a:r>
          </a:p>
          <a:p>
            <a:pPr lvl="1"/>
            <a:r>
              <a:rPr lang="en-US" dirty="0"/>
              <a:t>Dynamic programming (frequent </a:t>
            </a:r>
            <a:r>
              <a:rPr lang="en-US" dirty="0" err="1"/>
              <a:t>itemsets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Hashing (LSH, Bloom filters)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7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All Fits Together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85175236"/>
              </p:ext>
            </p:extLst>
          </p:nvPr>
        </p:nvGraphicFramePr>
        <p:xfrm>
          <a:off x="315306" y="1295400"/>
          <a:ext cx="86868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92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848"/>
                </a:solidFill>
              </a:rPr>
              <a:t>Course 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Course website:</a:t>
            </a:r>
            <a:r>
              <a:rPr lang="en-US" sz="3600" b="1" dirty="0">
                <a:solidFill>
                  <a:srgbClr val="B54848"/>
                </a:solidFill>
              </a:rPr>
              <a:t> </a:t>
            </a:r>
            <a:r>
              <a:rPr lang="en-US" dirty="0">
                <a:solidFill>
                  <a:srgbClr val="B54848"/>
                </a:solidFill>
              </a:rPr>
              <a:t>https://</a:t>
            </a:r>
            <a:r>
              <a:rPr lang="en-US" dirty="0" err="1">
                <a:solidFill>
                  <a:srgbClr val="B54848"/>
                </a:solidFill>
              </a:rPr>
              <a:t>blackboard.usc.edu</a:t>
            </a:r>
            <a:r>
              <a:rPr lang="en-US" dirty="0">
                <a:solidFill>
                  <a:srgbClr val="B54848"/>
                </a:solidFill>
              </a:rPr>
              <a:t>/</a:t>
            </a:r>
            <a:endParaRPr lang="en-US" sz="2800" dirty="0">
              <a:solidFill>
                <a:srgbClr val="B54848"/>
              </a:solidFill>
            </a:endParaRPr>
          </a:p>
          <a:p>
            <a:pPr lvl="1"/>
            <a:r>
              <a:rPr lang="en-US" dirty="0"/>
              <a:t>Lecture Notes on Piazza: /resources</a:t>
            </a:r>
          </a:p>
          <a:p>
            <a:pPr lvl="2"/>
            <a:r>
              <a:rPr lang="en-US" dirty="0"/>
              <a:t>Post on the same day of the lecture</a:t>
            </a:r>
          </a:p>
          <a:p>
            <a:pPr lvl="1"/>
            <a:r>
              <a:rPr lang="en-US" dirty="0"/>
              <a:t>Quizzes, Homework, Exam, Competition</a:t>
            </a:r>
          </a:p>
          <a:p>
            <a:pPr lvl="1"/>
            <a:r>
              <a:rPr lang="en-US" dirty="0"/>
              <a:t>Readings</a:t>
            </a:r>
          </a:p>
          <a:p>
            <a:pPr lvl="2"/>
            <a:r>
              <a:rPr lang="en-US" b="1" dirty="0">
                <a:solidFill>
                  <a:schemeClr val="tx1"/>
                </a:solidFill>
              </a:rPr>
              <a:t>Mining of Massive Datasets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lvl="3"/>
            <a:r>
              <a:rPr lang="en-US" dirty="0"/>
              <a:t>J. </a:t>
            </a:r>
            <a:r>
              <a:rPr lang="en-US" dirty="0" err="1"/>
              <a:t>Leskovec</a:t>
            </a:r>
            <a:r>
              <a:rPr lang="en-US" dirty="0"/>
              <a:t>, A. </a:t>
            </a:r>
            <a:r>
              <a:rPr lang="en-US" dirty="0" err="1"/>
              <a:t>Rajaraman</a:t>
            </a:r>
            <a:r>
              <a:rPr lang="en-US" dirty="0"/>
              <a:t> and J. Ullman </a:t>
            </a:r>
          </a:p>
          <a:p>
            <a:pPr lvl="3"/>
            <a:r>
              <a:rPr lang="en-US" dirty="0"/>
              <a:t>Free online: </a:t>
            </a:r>
            <a:r>
              <a:rPr lang="en-US" dirty="0">
                <a:hlinkClick r:id="rId2"/>
              </a:rPr>
              <a:t>http://www.mmds.org</a:t>
            </a:r>
            <a:endParaRPr lang="en-US" dirty="0"/>
          </a:p>
          <a:p>
            <a:pPr lvl="2"/>
            <a:r>
              <a:rPr lang="en-US" dirty="0"/>
              <a:t>Other relevant papers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B9E13-7410-7040-8B9E-64523B207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259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848"/>
                </a:solidFill>
              </a:rPr>
              <a:t>Logistics: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3340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D60093"/>
                </a:solidFill>
              </a:rPr>
              <a:t>Discussion board on Piazza (Blackboard)</a:t>
            </a:r>
          </a:p>
          <a:p>
            <a:pPr lvl="1"/>
            <a:r>
              <a:rPr lang="en-US" sz="2000" dirty="0"/>
              <a:t>Please enroll yourself, and you are all invited on Piazza</a:t>
            </a:r>
            <a:r>
              <a:rPr lang="en-US" sz="2200" dirty="0"/>
              <a:t> </a:t>
            </a:r>
          </a:p>
          <a:p>
            <a:pPr lvl="2"/>
            <a:r>
              <a:rPr lang="en-US" sz="1800" dirty="0"/>
              <a:t>Questions and public communication with the course staff</a:t>
            </a:r>
          </a:p>
          <a:p>
            <a:pPr lvl="2"/>
            <a:r>
              <a:rPr lang="en-US" sz="1800" u="sng" dirty="0">
                <a:solidFill>
                  <a:schemeClr val="tx1"/>
                </a:solidFill>
              </a:rPr>
              <a:t>Help your fellow students by contributing answers</a:t>
            </a:r>
            <a:r>
              <a:rPr lang="en-US" sz="1800" dirty="0">
                <a:solidFill>
                  <a:schemeClr val="tx1"/>
                </a:solidFill>
              </a:rPr>
              <a:t>  What a friend is for!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77" y="3144520"/>
            <a:ext cx="5181600" cy="371348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436377" y="337312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87837" y="2848035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a post on the discussion board</a:t>
            </a:r>
          </a:p>
        </p:txBody>
      </p:sp>
      <p:cxnSp>
        <p:nvCxnSpPr>
          <p:cNvPr id="12" name="Curved Connector 11"/>
          <p:cNvCxnSpPr/>
          <p:nvPr/>
        </p:nvCxnSpPr>
        <p:spPr>
          <a:xfrm rot="5400000">
            <a:off x="3451617" y="3108960"/>
            <a:ext cx="274320" cy="152400"/>
          </a:xfrm>
          <a:prstGeom prst="curvedConnector3">
            <a:avLst>
              <a:gd name="adj1" fmla="val -2565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35337" y="3601720"/>
            <a:ext cx="1905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339563" y="3924913"/>
            <a:ext cx="972713" cy="3738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39715" y="5548761"/>
            <a:ext cx="972713" cy="3738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F9B7A-6A54-284A-8164-D512C7FD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85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848"/>
                </a:solidFill>
              </a:rPr>
              <a:t>Logistics: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334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We will post course announcements to 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Piazza and Blackboard (please check regularly)</a:t>
            </a:r>
          </a:p>
          <a:p>
            <a:r>
              <a:rPr lang="en-US" b="1" dirty="0">
                <a:solidFill>
                  <a:srgbClr val="D60093"/>
                </a:solidFill>
              </a:rPr>
              <a:t>Emails:</a:t>
            </a:r>
          </a:p>
          <a:p>
            <a:pPr lvl="1"/>
            <a:r>
              <a:rPr lang="en-US" dirty="0"/>
              <a:t>Do not use emails unless it’s personal!</a:t>
            </a:r>
          </a:p>
          <a:p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71" y="3531522"/>
            <a:ext cx="7676488" cy="332647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0230E-7DEC-FD49-BF78-02309FDB7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44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B54848"/>
                </a:solidFill>
              </a:rPr>
              <a:t>Work for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D60093"/>
                </a:solidFill>
              </a:rPr>
              <a:t>Six homework: </a:t>
            </a:r>
            <a:r>
              <a:rPr lang="en-US" b="1" dirty="0"/>
              <a:t>42%</a:t>
            </a:r>
          </a:p>
          <a:p>
            <a:pPr lvl="1"/>
            <a:r>
              <a:rPr lang="en-US" dirty="0"/>
              <a:t>Programming assignments on </a:t>
            </a:r>
            <a:r>
              <a:rPr lang="en-US" dirty="0" err="1"/>
              <a:t>Vocareum.com</a:t>
            </a:r>
            <a:endParaRPr lang="en-US" dirty="0"/>
          </a:p>
          <a:p>
            <a:pPr lvl="2"/>
            <a:r>
              <a:rPr lang="en-US" dirty="0" err="1"/>
              <a:t>MapReduce</a:t>
            </a:r>
            <a:r>
              <a:rPr lang="en-US" dirty="0"/>
              <a:t> (2 weeks)</a:t>
            </a:r>
          </a:p>
          <a:p>
            <a:pPr lvl="2"/>
            <a:r>
              <a:rPr lang="en-US" dirty="0"/>
              <a:t>Frequent </a:t>
            </a:r>
            <a:r>
              <a:rPr lang="en-US" dirty="0" err="1"/>
              <a:t>Itemsets</a:t>
            </a:r>
            <a:r>
              <a:rPr lang="en-US" dirty="0"/>
              <a:t> (2 weeks)</a:t>
            </a:r>
          </a:p>
          <a:p>
            <a:pPr lvl="2"/>
            <a:r>
              <a:rPr lang="en-US" dirty="0"/>
              <a:t>Recommendation Systems (3 weeks***) </a:t>
            </a:r>
          </a:p>
          <a:p>
            <a:pPr lvl="2"/>
            <a:r>
              <a:rPr lang="en-US" dirty="0"/>
              <a:t>Detecting Communities in a Social Network (2 weeks)</a:t>
            </a:r>
          </a:p>
          <a:p>
            <a:pPr lvl="2"/>
            <a:r>
              <a:rPr lang="en-US" dirty="0"/>
              <a:t>Streaming data analysis (1 week)</a:t>
            </a:r>
          </a:p>
          <a:p>
            <a:pPr lvl="2"/>
            <a:r>
              <a:rPr lang="en-US" dirty="0"/>
              <a:t>Clustering big datasets (1 week)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Assignments take lots of time. Start early!!</a:t>
            </a:r>
          </a:p>
          <a:p>
            <a:r>
              <a:rPr lang="en-US" b="1" dirty="0">
                <a:solidFill>
                  <a:srgbClr val="D60093"/>
                </a:solidFill>
              </a:rPr>
              <a:t>One Grand Competition Project: </a:t>
            </a:r>
            <a:r>
              <a:rPr lang="en-US" b="1" dirty="0">
                <a:solidFill>
                  <a:schemeClr val="tx1"/>
                </a:solidFill>
              </a:rPr>
              <a:t>8% + bonus</a:t>
            </a:r>
          </a:p>
          <a:p>
            <a:pPr lvl="1"/>
            <a:r>
              <a:rPr lang="en-US" b="1" dirty="0"/>
              <a:t>Recommendation Systems</a:t>
            </a:r>
          </a:p>
          <a:p>
            <a:r>
              <a:rPr lang="en-US" b="1" dirty="0">
                <a:solidFill>
                  <a:srgbClr val="0000FF"/>
                </a:solidFill>
              </a:rPr>
              <a:t>Please work on your own code!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560A5-186C-164F-9625-032BB6487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739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848"/>
                </a:solidFill>
              </a:rPr>
              <a:t>Work for the Course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349624" y="1311275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D60093"/>
                </a:solidFill>
              </a:rPr>
              <a:t>Homework policy:</a:t>
            </a:r>
          </a:p>
          <a:p>
            <a:pPr lvl="1"/>
            <a:r>
              <a:rPr lang="en-US" dirty="0"/>
              <a:t>On </a:t>
            </a:r>
            <a:r>
              <a:rPr lang="en-US" dirty="0" err="1"/>
              <a:t>Vocareum.com</a:t>
            </a:r>
            <a:endParaRPr lang="en-US" dirty="0"/>
          </a:p>
          <a:p>
            <a:pPr lvl="2"/>
            <a:r>
              <a:rPr lang="en-US" dirty="0"/>
              <a:t>You can test and submit your code</a:t>
            </a:r>
          </a:p>
          <a:p>
            <a:pPr lvl="2"/>
            <a:r>
              <a:rPr lang="en-US" dirty="0"/>
              <a:t>Your work will be auto-graded by scripts</a:t>
            </a:r>
          </a:p>
          <a:p>
            <a:pPr lvl="3"/>
            <a:r>
              <a:rPr lang="en-US" dirty="0"/>
              <a:t>Be careful to use the </a:t>
            </a:r>
            <a:r>
              <a:rPr lang="en-US" b="1" i="1" dirty="0">
                <a:solidFill>
                  <a:srgbClr val="FF0000"/>
                </a:solidFill>
              </a:rPr>
              <a:t>exact</a:t>
            </a:r>
            <a:r>
              <a:rPr lang="en-US" dirty="0"/>
              <a:t> formats!</a:t>
            </a:r>
          </a:p>
          <a:p>
            <a:pPr lvl="1"/>
            <a:r>
              <a:rPr lang="en-US" dirty="0"/>
              <a:t>No regrading</a:t>
            </a:r>
          </a:p>
          <a:p>
            <a:pPr lvl="1"/>
            <a:r>
              <a:rPr lang="en-US" dirty="0"/>
              <a:t>One week late penalty: </a:t>
            </a:r>
            <a:r>
              <a:rPr lang="mr-IN" dirty="0"/>
              <a:t>–</a:t>
            </a:r>
            <a:r>
              <a:rPr lang="en-US" dirty="0"/>
              <a:t>20%</a:t>
            </a:r>
          </a:p>
          <a:p>
            <a:pPr lvl="1"/>
            <a:r>
              <a:rPr lang="en-US" dirty="0"/>
              <a:t>0 points after one week</a:t>
            </a:r>
          </a:p>
          <a:p>
            <a:pPr lvl="1"/>
            <a:r>
              <a:rPr lang="en-US" dirty="0"/>
              <a:t>Free five-day extensions</a:t>
            </a:r>
          </a:p>
          <a:p>
            <a:pPr lvl="2"/>
            <a:r>
              <a:rPr lang="en-US" dirty="0"/>
              <a:t>Use the extension days on homework however you want </a:t>
            </a:r>
          </a:p>
          <a:p>
            <a:pPr lvl="2"/>
            <a:r>
              <a:rPr lang="en-US" dirty="0"/>
              <a:t>No more extension days will be given for any reason</a:t>
            </a:r>
          </a:p>
          <a:p>
            <a:pPr lvl="1"/>
            <a:endParaRPr lang="en-US" dirty="0"/>
          </a:p>
          <a:p>
            <a:pPr lvl="8"/>
            <a:endParaRPr lang="en-US" dirty="0">
              <a:solidFill>
                <a:schemeClr val="accent3"/>
              </a:solidFill>
            </a:endParaRPr>
          </a:p>
          <a:p>
            <a:pPr marL="2048256" lvl="8" indent="0">
              <a:buNone/>
            </a:pPr>
            <a:endParaRPr lang="en-US" sz="500" dirty="0">
              <a:solidFill>
                <a:schemeClr val="accent3"/>
              </a:solidFill>
            </a:endParaRPr>
          </a:p>
          <a:p>
            <a:pPr marL="2048256" lvl="8" indent="0">
              <a:buNone/>
            </a:pPr>
            <a:endParaRPr lang="en-US" sz="500" dirty="0">
              <a:solidFill>
                <a:schemeClr val="accent3"/>
              </a:solidFill>
            </a:endParaRPr>
          </a:p>
          <a:p>
            <a:pPr marL="2048256" lvl="8" indent="0">
              <a:buNone/>
            </a:pPr>
            <a:endParaRPr lang="en-US" sz="500" dirty="0">
              <a:solidFill>
                <a:schemeClr val="accent3"/>
              </a:solidFill>
            </a:endParaRPr>
          </a:p>
          <a:p>
            <a:pPr marL="2048256" lvl="8" indent="0">
              <a:buNone/>
            </a:pPr>
            <a:endParaRPr lang="en-US" sz="500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5272A9-B0A9-2347-9F1B-1C99968C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756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848"/>
                </a:solidFill>
              </a:rPr>
              <a:t>Work for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843"/>
            <a:ext cx="8229600" cy="4965700"/>
          </a:xfrm>
        </p:spPr>
        <p:txBody>
          <a:bodyPr/>
          <a:lstStyle/>
          <a:p>
            <a:r>
              <a:rPr lang="en-US" dirty="0">
                <a:solidFill>
                  <a:srgbClr val="D60093"/>
                </a:solidFill>
              </a:rPr>
              <a:t>Final Project and Grand Competition</a:t>
            </a:r>
          </a:p>
          <a:p>
            <a:pPr lvl="1"/>
            <a:r>
              <a:rPr lang="en-US" dirty="0"/>
              <a:t>We will be building a recommendation system based on homework-3</a:t>
            </a:r>
          </a:p>
          <a:p>
            <a:pPr lvl="1"/>
            <a:r>
              <a:rPr lang="en-US" dirty="0"/>
              <a:t>You will continue improving your recommendation system (homework-3) throughout the course</a:t>
            </a:r>
          </a:p>
          <a:p>
            <a:pPr lvl="1"/>
            <a:r>
              <a:rPr lang="en-US" dirty="0"/>
              <a:t>Your recommendation system will compete with systems from:</a:t>
            </a:r>
          </a:p>
          <a:p>
            <a:pPr lvl="2"/>
            <a:r>
              <a:rPr lang="en-US" dirty="0"/>
              <a:t>Other students</a:t>
            </a:r>
          </a:p>
          <a:p>
            <a:pPr lvl="2"/>
            <a:r>
              <a:rPr lang="en-US" dirty="0"/>
              <a:t>TAs / Course Producers / Graders</a:t>
            </a:r>
          </a:p>
          <a:p>
            <a:r>
              <a:rPr lang="en-US" dirty="0">
                <a:solidFill>
                  <a:srgbClr val="D60093"/>
                </a:solidFill>
              </a:rPr>
              <a:t>Why are we doing the competition?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20242-E430-E442-B8DE-C87E7736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35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848"/>
                </a:solidFill>
              </a:rPr>
              <a:t>Work for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60093"/>
                </a:solidFill>
              </a:rPr>
              <a:t>Why are we doing the competition?</a:t>
            </a:r>
          </a:p>
          <a:p>
            <a:pPr lvl="1"/>
            <a:r>
              <a:rPr lang="en-US" dirty="0"/>
              <a:t>Learn how to handle real (big) datasets, e.g.,</a:t>
            </a:r>
          </a:p>
          <a:p>
            <a:pPr lvl="2"/>
            <a:r>
              <a:rPr lang="en-US" dirty="0">
                <a:solidFill>
                  <a:srgbClr val="D60093"/>
                </a:solidFill>
                <a:hlinkClick r:id="rId2"/>
              </a:rPr>
              <a:t>http://grouplens.org/datasets/movielens/</a:t>
            </a:r>
            <a:endParaRPr lang="en-US" dirty="0">
              <a:solidFill>
                <a:srgbClr val="D60093"/>
              </a:solidFill>
            </a:endParaRPr>
          </a:p>
          <a:p>
            <a:pPr lvl="1"/>
            <a:r>
              <a:rPr lang="en-US" dirty="0"/>
              <a:t>You will have the opportunity to put something like this on your resume: </a:t>
            </a:r>
          </a:p>
          <a:p>
            <a:pPr lvl="2"/>
            <a:r>
              <a:rPr lang="en-US" dirty="0"/>
              <a:t>First Place, USC Data Mining Competition (2021)</a:t>
            </a:r>
          </a:p>
          <a:p>
            <a:pPr lvl="1"/>
            <a:r>
              <a:rPr lang="en-US" dirty="0"/>
              <a:t>I will have something to say if you want me to be your reference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1910" y="5158066"/>
            <a:ext cx="2316891" cy="14078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9A40A-BF09-C04C-96D8-C5141EB9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64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848"/>
                </a:solidFill>
              </a:rPr>
              <a:t>Previous Winners (2021 Fall)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319054" cy="4965700"/>
          </a:xfrm>
        </p:spPr>
        <p:txBody>
          <a:bodyPr/>
          <a:lstStyle/>
          <a:p>
            <a:r>
              <a:rPr lang="en-US" sz="2800" dirty="0"/>
              <a:t>USC Data Mining Competition</a:t>
            </a:r>
          </a:p>
          <a:p>
            <a:pPr marL="914400" lvl="1" indent="-457200" rtl="0">
              <a:buFont typeface="+mj-lt"/>
              <a:buAutoNum type="arabicPeriod"/>
            </a:pPr>
            <a:r>
              <a:rPr lang="en-US" sz="2400" dirty="0"/>
              <a:t>Li </a:t>
            </a:r>
            <a:r>
              <a:rPr lang="en-US" sz="2400" dirty="0" err="1"/>
              <a:t>WenXuan</a:t>
            </a:r>
            <a:r>
              <a:rPr lang="en-US" sz="2400" dirty="0"/>
              <a:t> (your TA)</a:t>
            </a:r>
          </a:p>
          <a:p>
            <a:pPr marL="914400" lvl="1" indent="-457200" rtl="0">
              <a:buFont typeface="+mj-lt"/>
              <a:buAutoNum type="arabicPeriod"/>
            </a:pPr>
            <a:r>
              <a:rPr lang="en-US" sz="2400" dirty="0"/>
              <a:t>Daniel Hao</a:t>
            </a:r>
          </a:p>
          <a:p>
            <a:pPr marL="914400" lvl="1" indent="-457200" rtl="0">
              <a:buFont typeface="+mj-lt"/>
              <a:buAutoNum type="arabicPeriod"/>
            </a:pPr>
            <a:r>
              <a:rPr lang="en-US" sz="2400" dirty="0"/>
              <a:t>Tirth Patel (your TA)</a:t>
            </a:r>
          </a:p>
          <a:p>
            <a:pPr marL="914400" lvl="1" indent="-457200" rtl="0">
              <a:buFont typeface="+mj-lt"/>
              <a:buAutoNum type="arabicPeriod"/>
            </a:pPr>
            <a:r>
              <a:rPr lang="en-US" sz="2400" dirty="0" err="1"/>
              <a:t>Dhruvil</a:t>
            </a:r>
            <a:r>
              <a:rPr lang="en-US" sz="2400" dirty="0"/>
              <a:t> Anil Trivedi</a:t>
            </a:r>
          </a:p>
          <a:p>
            <a:pPr marL="914400" lvl="1" indent="-457200" rtl="0">
              <a:buFont typeface="+mj-lt"/>
              <a:buAutoNum type="arabicPeriod"/>
            </a:pPr>
            <a:r>
              <a:rPr lang="en-US" sz="2400" dirty="0"/>
              <a:t>Vishal </a:t>
            </a:r>
            <a:r>
              <a:rPr lang="en-US" sz="2400" dirty="0" err="1"/>
              <a:t>Ajaybhai</a:t>
            </a:r>
            <a:r>
              <a:rPr lang="en-US" sz="2400" dirty="0"/>
              <a:t> Kapadia (your TA)</a:t>
            </a:r>
          </a:p>
          <a:p>
            <a:pPr marL="914400" lvl="1" indent="-457200" rtl="0">
              <a:buFont typeface="+mj-lt"/>
              <a:buAutoNum type="arabicPeriod"/>
            </a:pPr>
            <a:r>
              <a:rPr lang="en-US" sz="2400" dirty="0"/>
              <a:t>Deep Prakash Amin</a:t>
            </a:r>
          </a:p>
          <a:p>
            <a:pPr lvl="1" rtl="0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64F75-E9DC-C044-B269-240AA8FB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34160-57F8-9749-8E10-36CDD24D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324" y="1229519"/>
            <a:ext cx="1297752" cy="1771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8EE25E-7864-4C41-BC16-0944FA882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155" y="2397909"/>
            <a:ext cx="1272744" cy="1685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9CDC4-DEC4-E847-9B31-A9A36551B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460" y="3966809"/>
            <a:ext cx="1297752" cy="166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3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848"/>
                </a:solidFill>
              </a:rPr>
              <a:t>DSCI-553 2022-S Teaching Team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119F9A2-DBEF-8D4B-813D-02038B5B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4FE04-4ED0-0741-9B22-DB61EB528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" y="1234205"/>
            <a:ext cx="7593751" cy="5122145"/>
          </a:xfrm>
          <a:prstGeom prst="rect">
            <a:avLst/>
          </a:prstGeom>
        </p:spPr>
      </p:pic>
      <p:pic>
        <p:nvPicPr>
          <p:cNvPr id="3074" name="Picture 2" descr="Photo">
            <a:extLst>
              <a:ext uri="{FF2B5EF4-FFF2-40B4-BE49-F238E27FC236}">
                <a16:creationId xmlns:a16="http://schemas.microsoft.com/office/drawing/2014/main" id="{7A30D2EB-150D-F140-937F-138664854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02" y="5744512"/>
            <a:ext cx="457013" cy="6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985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848"/>
                </a:solidFill>
              </a:rPr>
              <a:t>Previous Winners (2021 Spring)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319054" cy="4965700"/>
          </a:xfrm>
        </p:spPr>
        <p:txBody>
          <a:bodyPr/>
          <a:lstStyle/>
          <a:p>
            <a:r>
              <a:rPr lang="en-US" sz="2800" dirty="0"/>
              <a:t>USC Data Mining Competition</a:t>
            </a:r>
          </a:p>
          <a:p>
            <a:pPr marL="914400" lvl="1" indent="-457200" rtl="0">
              <a:buFont typeface="+mj-lt"/>
              <a:buAutoNum type="arabicPeriod"/>
            </a:pPr>
            <a:r>
              <a:rPr lang="en-US" sz="2400" b="1" dirty="0" err="1"/>
              <a:t>Zeyang</a:t>
            </a:r>
            <a:r>
              <a:rPr lang="en-US" sz="2400" b="1" dirty="0"/>
              <a:t> Gong </a:t>
            </a:r>
            <a:r>
              <a:rPr lang="en-US" sz="2400" dirty="0"/>
              <a:t>(0.9721) (your TA)</a:t>
            </a:r>
          </a:p>
          <a:p>
            <a:pPr marL="914400" lvl="1" indent="-457200" rtl="0">
              <a:buFont typeface="+mj-lt"/>
              <a:buAutoNum type="arabicPeriod"/>
            </a:pPr>
            <a:r>
              <a:rPr lang="en-US" sz="2400" dirty="0" err="1"/>
              <a:t>Jiemin</a:t>
            </a:r>
            <a:r>
              <a:rPr lang="en-US" sz="2400" dirty="0"/>
              <a:t> Tang (0.9744)</a:t>
            </a:r>
          </a:p>
          <a:p>
            <a:pPr marL="914400" lvl="1" indent="-457200" rtl="0">
              <a:buFont typeface="+mj-lt"/>
              <a:buAutoNum type="arabicPeriod"/>
            </a:pPr>
            <a:r>
              <a:rPr lang="en-US" sz="2400" dirty="0"/>
              <a:t>Nitin Chandra </a:t>
            </a:r>
            <a:r>
              <a:rPr lang="en-US" sz="2400" dirty="0" err="1"/>
              <a:t>Perumandl</a:t>
            </a:r>
            <a:r>
              <a:rPr lang="en-US" sz="2400" dirty="0"/>
              <a:t> (0.9745)</a:t>
            </a:r>
          </a:p>
          <a:p>
            <a:pPr marL="914400" lvl="1" indent="-457200" rtl="0">
              <a:buFont typeface="+mj-lt"/>
              <a:buAutoNum type="arabicPeriod"/>
            </a:pPr>
            <a:r>
              <a:rPr lang="en-US" sz="2400" dirty="0" err="1"/>
              <a:t>Shiyang</a:t>
            </a:r>
            <a:r>
              <a:rPr lang="en-US" sz="2400" dirty="0"/>
              <a:t> Chen (0.9749)</a:t>
            </a:r>
          </a:p>
          <a:p>
            <a:pPr marL="914400" lvl="1" indent="-457200" rtl="0">
              <a:buFont typeface="+mj-lt"/>
              <a:buAutoNum type="arabicPeriod"/>
            </a:pPr>
            <a:r>
              <a:rPr lang="en-US" sz="2400" dirty="0"/>
              <a:t>Matheus Schmitz (0.9750)</a:t>
            </a:r>
          </a:p>
          <a:p>
            <a:pPr marL="914400" lvl="1" indent="-457200" rtl="0">
              <a:buFont typeface="+mj-lt"/>
              <a:buAutoNum type="arabicPeriod"/>
            </a:pPr>
            <a:r>
              <a:rPr lang="en-US" sz="2400" dirty="0" err="1"/>
              <a:t>Yuxin</a:t>
            </a:r>
            <a:r>
              <a:rPr lang="en-US" sz="2400" dirty="0"/>
              <a:t> Jiang (0.9752)</a:t>
            </a:r>
          </a:p>
          <a:p>
            <a:pPr lvl="1" rtl="0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64F75-E9DC-C044-B269-240AA8FB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7" name="Picture 16" descr="A picture containing person, person, indoor, young&#10;&#10;Description automatically generated">
            <a:extLst>
              <a:ext uri="{FF2B5EF4-FFF2-40B4-BE49-F238E27FC236}">
                <a16:creationId xmlns:a16="http://schemas.microsoft.com/office/drawing/2014/main" id="{96933F61-EC49-C44F-94D5-CB6DC1C86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759" y="3132062"/>
            <a:ext cx="1142851" cy="1536938"/>
          </a:xfrm>
          <a:prstGeom prst="rect">
            <a:avLst/>
          </a:prstGeom>
        </p:spPr>
      </p:pic>
      <p:pic>
        <p:nvPicPr>
          <p:cNvPr id="19" name="Picture 18" descr="A picture containing person, young, wearing, shirt&#10;&#10;Description automatically generated">
            <a:extLst>
              <a:ext uri="{FF2B5EF4-FFF2-40B4-BE49-F238E27FC236}">
                <a16:creationId xmlns:a16="http://schemas.microsoft.com/office/drawing/2014/main" id="{A59F89C3-33F7-114E-A77C-358675CFD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757" y="1420532"/>
            <a:ext cx="1284213" cy="1711530"/>
          </a:xfrm>
          <a:prstGeom prst="rect">
            <a:avLst/>
          </a:prstGeom>
        </p:spPr>
      </p:pic>
      <p:pic>
        <p:nvPicPr>
          <p:cNvPr id="21" name="Picture 20" descr="A picture containing person, person, indoor, posing&#10;&#10;Description automatically generated">
            <a:extLst>
              <a:ext uri="{FF2B5EF4-FFF2-40B4-BE49-F238E27FC236}">
                <a16:creationId xmlns:a16="http://schemas.microsoft.com/office/drawing/2014/main" id="{5C0CB27C-DDAE-4A4C-B79F-33AFF5313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759" y="4871046"/>
            <a:ext cx="1153211" cy="14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01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848"/>
                </a:solidFill>
              </a:rPr>
              <a:t>Previous Winners (2019)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319054" cy="4965700"/>
          </a:xfrm>
        </p:spPr>
        <p:txBody>
          <a:bodyPr/>
          <a:lstStyle/>
          <a:p>
            <a:r>
              <a:rPr lang="en-US" sz="2800" dirty="0"/>
              <a:t>USC Data Mining Competition</a:t>
            </a:r>
          </a:p>
          <a:p>
            <a:endParaRPr lang="en-US" sz="2800" dirty="0"/>
          </a:p>
          <a:p>
            <a:r>
              <a:rPr lang="en-US" sz="2800" dirty="0"/>
              <a:t>First Place, </a:t>
            </a:r>
            <a:r>
              <a:rPr lang="en-US" sz="2800" b="1" dirty="0"/>
              <a:t>Yang </a:t>
            </a:r>
            <a:r>
              <a:rPr lang="en-US" sz="2800" b="1" dirty="0" err="1"/>
              <a:t>Zheng</a:t>
            </a:r>
            <a:endParaRPr lang="en-US" sz="2800" b="1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Second Place, </a:t>
            </a:r>
            <a:r>
              <a:rPr lang="en-US" sz="2800" dirty="0" err="1"/>
              <a:t>Peilun</a:t>
            </a:r>
            <a:r>
              <a:rPr lang="en-US" sz="2800" dirty="0"/>
              <a:t> Yan </a:t>
            </a:r>
            <a:endParaRPr lang="en-US" sz="2800" b="1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Third Place, </a:t>
            </a:r>
            <a:r>
              <a:rPr lang="en-US" sz="2800" dirty="0" err="1"/>
              <a:t>Nivedetha</a:t>
            </a:r>
            <a:r>
              <a:rPr lang="en-US" sz="2800" dirty="0"/>
              <a:t> </a:t>
            </a:r>
            <a:r>
              <a:rPr lang="en-US" sz="2800" dirty="0" err="1"/>
              <a:t>Kumaram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64" y="2171738"/>
            <a:ext cx="1103619" cy="13795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83" y="3912013"/>
            <a:ext cx="1092200" cy="154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927" y="4686713"/>
            <a:ext cx="1295400" cy="16256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64F75-E9DC-C044-B269-240AA8FB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870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848"/>
                </a:solidFill>
              </a:rPr>
              <a:t>Previous Winners (2018)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546558" cy="4965700"/>
          </a:xfrm>
        </p:spPr>
        <p:txBody>
          <a:bodyPr/>
          <a:lstStyle/>
          <a:p>
            <a:r>
              <a:rPr lang="en-US" sz="2800" dirty="0"/>
              <a:t>USC Data Mining Competition </a:t>
            </a:r>
          </a:p>
          <a:p>
            <a:endParaRPr lang="en-US" sz="2800" dirty="0"/>
          </a:p>
          <a:p>
            <a:r>
              <a:rPr lang="en-US" sz="2800" dirty="0"/>
              <a:t>First Place, </a:t>
            </a:r>
            <a:r>
              <a:rPr lang="en-US" sz="2800" b="1" dirty="0" err="1"/>
              <a:t>Hongtao</a:t>
            </a:r>
            <a:r>
              <a:rPr lang="en-US" sz="2800" b="1" dirty="0"/>
              <a:t> Yang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Second Place, </a:t>
            </a:r>
            <a:r>
              <a:rPr lang="en-US" sz="2800" b="1" dirty="0"/>
              <a:t>Chen Lou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Third Place, </a:t>
            </a:r>
            <a:r>
              <a:rPr lang="en-US" sz="2800" b="1" dirty="0" err="1"/>
              <a:t>Bufan</a:t>
            </a:r>
            <a:r>
              <a:rPr lang="en-US" sz="2800" b="1" dirty="0"/>
              <a:t> Zeng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446A2-78B1-6A4B-84A7-2B7D38A51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751" y="1600200"/>
            <a:ext cx="1599479" cy="1599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9DCDA0-6D64-314C-8222-124F6A846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976" y="3307976"/>
            <a:ext cx="1549774" cy="1549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5C0E1-3E64-F845-95BA-190430C5F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613" y="4955242"/>
            <a:ext cx="1542676" cy="15426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05F49-4B6F-E342-8A0D-CCB81A97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19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848"/>
                </a:solidFill>
              </a:rPr>
              <a:t>Previous Winners (2017)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546558" cy="4965700"/>
          </a:xfrm>
        </p:spPr>
        <p:txBody>
          <a:bodyPr/>
          <a:lstStyle/>
          <a:p>
            <a:r>
              <a:rPr lang="en-US" sz="2800" dirty="0"/>
              <a:t>USC Data Mining Competition</a:t>
            </a:r>
          </a:p>
          <a:p>
            <a:endParaRPr lang="en-US" sz="2800" dirty="0"/>
          </a:p>
          <a:p>
            <a:r>
              <a:rPr lang="en-US" sz="2800" dirty="0"/>
              <a:t>First Place, </a:t>
            </a:r>
            <a:r>
              <a:rPr lang="en-US" sz="2800" b="1" dirty="0" err="1"/>
              <a:t>Priyambada</a:t>
            </a:r>
            <a:r>
              <a:rPr lang="en-US" sz="2800" b="1" dirty="0"/>
              <a:t> Jain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Second Place, </a:t>
            </a:r>
            <a:r>
              <a:rPr lang="en-US" sz="2800" b="1" dirty="0" err="1"/>
              <a:t>Zihao</a:t>
            </a:r>
            <a:r>
              <a:rPr lang="en-US" sz="2800" b="1" dirty="0"/>
              <a:t> </a:t>
            </a:r>
            <a:r>
              <a:rPr lang="en-US" sz="2800" b="1" dirty="0" err="1"/>
              <a:t>Zhai</a:t>
            </a:r>
            <a:endParaRPr lang="en-US" sz="2800" b="1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Third Place, </a:t>
            </a:r>
            <a:r>
              <a:rPr lang="en-US" sz="2800" b="1" dirty="0" err="1"/>
              <a:t>Vijayakumar</a:t>
            </a:r>
            <a:r>
              <a:rPr lang="en-US" sz="2800" b="1" dirty="0"/>
              <a:t> </a:t>
            </a:r>
            <a:r>
              <a:rPr lang="en-US" sz="2800" b="1" dirty="0" err="1"/>
              <a:t>Gedigeri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751" y="5197642"/>
            <a:ext cx="1096822" cy="1368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751" y="3522241"/>
            <a:ext cx="1144965" cy="14297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751" y="1663283"/>
            <a:ext cx="1613313" cy="1613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9D43C-7E98-934D-B100-243524C79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283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848"/>
                </a:solidFill>
              </a:rPr>
              <a:t>Work for the Course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D60093"/>
                </a:solidFill>
              </a:rPr>
              <a:t>Not-So-Short weekly quizzes: </a:t>
            </a:r>
            <a:r>
              <a:rPr lang="en-US" b="1" dirty="0"/>
              <a:t>30%</a:t>
            </a:r>
          </a:p>
          <a:p>
            <a:pPr lvl="1"/>
            <a:r>
              <a:rPr lang="en-US" dirty="0"/>
              <a:t>Not-So-Short in-class quizzes every week</a:t>
            </a:r>
          </a:p>
          <a:p>
            <a:pPr lvl="1"/>
            <a:r>
              <a:rPr lang="en-US" dirty="0"/>
              <a:t>Covers the material learned in the previous week</a:t>
            </a:r>
          </a:p>
          <a:p>
            <a:pPr lvl="1"/>
            <a:r>
              <a:rPr lang="en-US" dirty="0"/>
              <a:t>You may drop one/two your lowest quizzes</a:t>
            </a:r>
            <a:endParaRPr lang="en-US" b="1" dirty="0">
              <a:solidFill>
                <a:srgbClr val="D60093"/>
              </a:solidFill>
            </a:endParaRPr>
          </a:p>
          <a:p>
            <a:r>
              <a:rPr lang="en-US" b="1" dirty="0">
                <a:solidFill>
                  <a:srgbClr val="D60093"/>
                </a:solidFill>
              </a:rPr>
              <a:t>Comprehensive exam: </a:t>
            </a:r>
            <a:r>
              <a:rPr lang="en-US" b="1" dirty="0"/>
              <a:t>20%</a:t>
            </a:r>
          </a:p>
          <a:p>
            <a:pPr lvl="1"/>
            <a:r>
              <a:rPr lang="en-US" b="1" dirty="0"/>
              <a:t>Tentative Date: Week16, </a:t>
            </a:r>
            <a:r>
              <a:rPr lang="en-US" dirty="0"/>
              <a:t>7:00 </a:t>
            </a:r>
            <a:r>
              <a:rPr lang="mr-IN" dirty="0"/>
              <a:t>–</a:t>
            </a:r>
            <a:r>
              <a:rPr lang="en-US" dirty="0"/>
              <a:t> 9:00 pm </a:t>
            </a:r>
          </a:p>
          <a:p>
            <a:pPr lvl="1"/>
            <a:r>
              <a:rPr lang="en-US" dirty="0"/>
              <a:t>The exam will cover everything taught in class</a:t>
            </a:r>
          </a:p>
          <a:p>
            <a:r>
              <a:rPr lang="en-US" dirty="0"/>
              <a:t>No final exam but the final project will due online at the scheduled final date / time</a:t>
            </a:r>
          </a:p>
          <a:p>
            <a:pPr lvl="8"/>
            <a:endParaRPr lang="en-US" b="1" dirty="0"/>
          </a:p>
          <a:p>
            <a:r>
              <a:rPr lang="en-US" sz="3600" b="1" dirty="0">
                <a:solidFill>
                  <a:srgbClr val="0000FF"/>
                </a:solidFill>
              </a:rPr>
              <a:t>It’s going to be </a:t>
            </a:r>
            <a:r>
              <a:rPr lang="en-US" sz="3600" b="1" u="sng" dirty="0">
                <a:solidFill>
                  <a:srgbClr val="0000FF"/>
                </a:solidFill>
              </a:rPr>
              <a:t>fun</a:t>
            </a:r>
            <a:r>
              <a:rPr lang="en-US" sz="3600" b="1" dirty="0">
                <a:solidFill>
                  <a:srgbClr val="0000FF"/>
                </a:solidFill>
              </a:rPr>
              <a:t> and </a:t>
            </a:r>
            <a:r>
              <a:rPr lang="en-US" sz="3600" b="1" u="sng" dirty="0">
                <a:solidFill>
                  <a:srgbClr val="0000FF"/>
                </a:solidFill>
              </a:rPr>
              <a:t>hard</a:t>
            </a:r>
            <a:r>
              <a:rPr lang="en-US" sz="3600" b="1" dirty="0">
                <a:solidFill>
                  <a:srgbClr val="0000FF"/>
                </a:solidFill>
              </a:rPr>
              <a:t> work. 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0B8A6-0241-5C47-B286-AD5E06BE2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59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C47E-DDE4-EB4E-9044-50ED3450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Quiz and Lecture (where and when)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62157-3512-B24D-AC35-04CD83AA1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5197"/>
            <a:ext cx="8229600" cy="4965700"/>
          </a:xfrm>
        </p:spPr>
        <p:txBody>
          <a:bodyPr/>
          <a:lstStyle/>
          <a:p>
            <a:r>
              <a:rPr lang="en-US" dirty="0"/>
              <a:t>6:45 PM (quiz group zoom)</a:t>
            </a:r>
          </a:p>
          <a:p>
            <a:pPr lvl="1"/>
            <a:r>
              <a:rPr lang="en-US" dirty="0"/>
              <a:t>Join you group zoom, report to your proctor TA</a:t>
            </a:r>
          </a:p>
          <a:p>
            <a:pPr lvl="1"/>
            <a:r>
              <a:rPr lang="en-US" dirty="0"/>
              <a:t>See Piazza posts for your group assignment</a:t>
            </a:r>
          </a:p>
          <a:p>
            <a:r>
              <a:rPr lang="en-US" dirty="0"/>
              <a:t>7:00-7:20 PM (quiz group zoom)</a:t>
            </a:r>
          </a:p>
          <a:p>
            <a:pPr lvl="1"/>
            <a:r>
              <a:rPr lang="en-US" dirty="0"/>
              <a:t>Quiz, using Lockdown Browser and Password</a:t>
            </a:r>
          </a:p>
          <a:p>
            <a:r>
              <a:rPr lang="en-US" dirty="0"/>
              <a:t>7:25 – 10:20PM (lecture zoom)</a:t>
            </a:r>
          </a:p>
          <a:p>
            <a:pPr lvl="1"/>
            <a:r>
              <a:rPr lang="en-US" dirty="0"/>
              <a:t>Join lecture zoom (follow link on Blackboard)</a:t>
            </a:r>
          </a:p>
          <a:p>
            <a:r>
              <a:rPr lang="en-US" dirty="0"/>
              <a:t>Notes</a:t>
            </a:r>
          </a:p>
          <a:p>
            <a:pPr lvl="1"/>
            <a:r>
              <a:rPr lang="en-US" dirty="0"/>
              <a:t>1/18 (practice quiz), 1/25 and after, real quizzes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D8215-7E64-154B-89D9-873F8772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04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848"/>
                </a:solidFill>
              </a:rPr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Algorithms </a:t>
            </a:r>
          </a:p>
          <a:p>
            <a:pPr lvl="1"/>
            <a:r>
              <a:rPr lang="en-US" sz="2400" dirty="0"/>
              <a:t>Dynamic programming, basic data structures, ….</a:t>
            </a:r>
          </a:p>
          <a:p>
            <a:r>
              <a:rPr lang="en-US" sz="2800" b="1" dirty="0">
                <a:solidFill>
                  <a:schemeClr val="accent2"/>
                </a:solidFill>
              </a:rPr>
              <a:t>Basic probability</a:t>
            </a:r>
            <a:endParaRPr lang="en-US" sz="2800" dirty="0"/>
          </a:p>
          <a:p>
            <a:pPr lvl="1"/>
            <a:r>
              <a:rPr lang="en-US" sz="2400" dirty="0"/>
              <a:t>Moments, typical distributions, MLE, …</a:t>
            </a:r>
          </a:p>
          <a:p>
            <a:r>
              <a:rPr lang="en-US" sz="2800" b="1" dirty="0">
                <a:solidFill>
                  <a:schemeClr val="accent2"/>
                </a:solidFill>
              </a:rPr>
              <a:t>Programming</a:t>
            </a:r>
            <a:r>
              <a:rPr lang="en-US" sz="2800" dirty="0"/>
              <a:t> </a:t>
            </a:r>
          </a:p>
          <a:p>
            <a:pPr lvl="1"/>
            <a:r>
              <a:rPr lang="en-US" sz="2400" dirty="0"/>
              <a:t>Your choice, but Python will be very useful</a:t>
            </a:r>
          </a:p>
          <a:p>
            <a:pPr lvl="1"/>
            <a:r>
              <a:rPr lang="en-US" sz="2400" dirty="0"/>
              <a:t>Spark and/or Scala (for homework)</a:t>
            </a:r>
          </a:p>
          <a:p>
            <a:r>
              <a:rPr lang="en-US" b="1" dirty="0"/>
              <a:t>We provide some background, but the class will be fast paced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E244A-BE86-6D49-A84C-C541FFC01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8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848"/>
                </a:solidFill>
              </a:rPr>
              <a:t>Course Grade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AC89E-2C25-8B44-AA1A-D84F7C61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9A989-BD9C-6E43-A817-E844C39EC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5" y="1549101"/>
            <a:ext cx="8450707" cy="285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01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54848"/>
                </a:solidFill>
              </a:rPr>
              <a:t>What’s After the Class?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308" y="1559859"/>
            <a:ext cx="8030584" cy="37866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Directed Research</a:t>
            </a:r>
          </a:p>
          <a:p>
            <a:r>
              <a:rPr lang="en-US" dirty="0">
                <a:solidFill>
                  <a:srgbClr val="0000FF"/>
                </a:solidFill>
              </a:rPr>
              <a:t>Course producer or grader positions</a:t>
            </a:r>
          </a:p>
          <a:p>
            <a:r>
              <a:rPr lang="en-US" dirty="0">
                <a:solidFill>
                  <a:srgbClr val="0000FF"/>
                </a:solidFill>
              </a:rPr>
              <a:t>Paid TA positions</a:t>
            </a:r>
          </a:p>
          <a:p>
            <a:r>
              <a:rPr lang="en-US" dirty="0">
                <a:solidFill>
                  <a:srgbClr val="0000FF"/>
                </a:solidFill>
              </a:rPr>
              <a:t>Paid RA positions (maybe)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D79DD-1D74-A44A-A3A2-B658D5C1F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7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5257801"/>
          </a:xfrm>
        </p:spPr>
        <p:txBody>
          <a:bodyPr>
            <a:normAutofit/>
          </a:bodyPr>
          <a:lstStyle/>
          <a:p>
            <a:pPr lvl="1"/>
            <a:r>
              <a:rPr lang="en-US" sz="2000" dirty="0">
                <a:solidFill>
                  <a:srgbClr val="008000"/>
                </a:solidFill>
              </a:rPr>
              <a:t>Download the textbook</a:t>
            </a:r>
          </a:p>
          <a:p>
            <a:pPr lvl="1"/>
            <a:r>
              <a:rPr lang="en-US" sz="2000" dirty="0">
                <a:solidFill>
                  <a:srgbClr val="008000"/>
                </a:solidFill>
              </a:rPr>
              <a:t>Install Spark on your machine (</a:t>
            </a:r>
            <a:r>
              <a:rPr lang="en-US" sz="2000" dirty="0">
                <a:solidFill>
                  <a:srgbClr val="008000"/>
                </a:solidFill>
                <a:hlinkClick r:id="rId2"/>
              </a:rPr>
              <a:t>http://spark.apache.org/)</a:t>
            </a:r>
            <a:endParaRPr lang="en-US" sz="2000" dirty="0">
              <a:solidFill>
                <a:srgbClr val="008000"/>
              </a:solidFill>
            </a:endParaRPr>
          </a:p>
          <a:p>
            <a:pPr lvl="1"/>
            <a:r>
              <a:rPr lang="en-US" sz="2000" dirty="0">
                <a:solidFill>
                  <a:srgbClr val="008000"/>
                </a:solidFill>
              </a:rPr>
              <a:t>Get familiar with </a:t>
            </a:r>
            <a:r>
              <a:rPr lang="en-US" sz="2000" b="1" dirty="0" err="1">
                <a:solidFill>
                  <a:srgbClr val="008000"/>
                </a:solidFill>
              </a:rPr>
              <a:t>Vocareum</a:t>
            </a:r>
            <a:r>
              <a:rPr lang="en-US" sz="2000" dirty="0">
                <a:solidFill>
                  <a:srgbClr val="008000"/>
                </a:solidFill>
              </a:rPr>
              <a:t> and how to use the terminal window</a:t>
            </a:r>
          </a:p>
          <a:p>
            <a:pPr lvl="1"/>
            <a:r>
              <a:rPr lang="en-US" sz="2000" dirty="0">
                <a:solidFill>
                  <a:srgbClr val="008000"/>
                </a:solidFill>
              </a:rPr>
              <a:t>Play with datasets </a:t>
            </a:r>
            <a:r>
              <a:rPr lang="en-US" sz="2000" dirty="0">
                <a:solidFill>
                  <a:srgbClr val="008000"/>
                </a:solidFill>
                <a:hlinkClick r:id="rId3"/>
              </a:rPr>
              <a:t>http://grouplens.org/datasets/movielens/</a:t>
            </a:r>
            <a:r>
              <a:rPr lang="en-US" sz="2000" dirty="0">
                <a:solidFill>
                  <a:srgbClr val="008000"/>
                </a:solidFill>
              </a:rPr>
              <a:t> and </a:t>
            </a:r>
            <a:r>
              <a:rPr lang="en-US" sz="2000" dirty="0">
                <a:hlinkClick r:id="rId4"/>
              </a:rPr>
              <a:t>http://jmcauley.ucsd.edu/data/amazon/links.html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90" y="3355970"/>
            <a:ext cx="7399282" cy="30049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9CE94-C858-3D44-B9BB-1D14882F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2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23894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D1282E"/>
                </a:solidFill>
              </a:rPr>
              <a:t>USC Polymorphic Robotics Lab  </a:t>
            </a:r>
            <a:r>
              <a:rPr lang="en-US" sz="2400" dirty="0">
                <a:solidFill>
                  <a:srgbClr val="D1282E"/>
                </a:solidFill>
                <a:hlinkClick r:id="rId2"/>
              </a:rPr>
              <a:t>http://www.isi.edu/robots</a:t>
            </a:r>
            <a:endParaRPr lang="en-US" sz="2400" dirty="0">
              <a:solidFill>
                <a:srgbClr val="D1282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921" y="1981200"/>
            <a:ext cx="4900318" cy="4284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2125" y="1828800"/>
            <a:ext cx="1410891" cy="1955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5726" y="1828800"/>
            <a:ext cx="1610118" cy="1981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6638" y="1415042"/>
            <a:ext cx="5239088" cy="33855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Transformer Robots: Self-Reconfigurable &amp; Modular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7970" y="1397524"/>
            <a:ext cx="2735711" cy="33855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Surprise-Based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599" y="3948144"/>
            <a:ext cx="2375393" cy="17668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1925" y="5407979"/>
            <a:ext cx="3200400" cy="948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64114" y="4053762"/>
            <a:ext cx="1199567" cy="13542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Teaching</a:t>
            </a:r>
          </a:p>
          <a:p>
            <a:r>
              <a:rPr lang="en-US" sz="1600" dirty="0"/>
              <a:t>CS561 (AI)</a:t>
            </a:r>
          </a:p>
          <a:p>
            <a:r>
              <a:rPr lang="en-US" sz="1600" dirty="0"/>
              <a:t>CS360 (AI)</a:t>
            </a:r>
          </a:p>
          <a:p>
            <a:r>
              <a:rPr lang="en-US" sz="1600" dirty="0"/>
              <a:t>DSCI-552</a:t>
            </a:r>
          </a:p>
          <a:p>
            <a:r>
              <a:rPr lang="en-US" sz="1600" dirty="0"/>
              <a:t>DSCI-553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BAE37E3-52BB-E04B-9DC6-92F63934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9413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around Holidays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868" y="1266712"/>
            <a:ext cx="8229600" cy="4965700"/>
          </a:xfrm>
        </p:spPr>
        <p:txBody>
          <a:bodyPr/>
          <a:lstStyle/>
          <a:p>
            <a:r>
              <a:rPr lang="en-US" sz="2800" dirty="0"/>
              <a:t>Alternate lecture days for a holiday</a:t>
            </a:r>
          </a:p>
          <a:p>
            <a:pPr lvl="1"/>
            <a:r>
              <a:rPr lang="en-US" sz="2400" dirty="0"/>
              <a:t>Please attend the lectures on the other lecture day </a:t>
            </a:r>
          </a:p>
          <a:p>
            <a:pPr lvl="1"/>
            <a:r>
              <a:rPr lang="en-US" sz="2400" dirty="0"/>
              <a:t>Study the slides and zoom videos yourself</a:t>
            </a:r>
          </a:p>
          <a:p>
            <a:r>
              <a:rPr lang="en-US" sz="2800" dirty="0"/>
              <a:t>Quizzes will start on the 3</a:t>
            </a:r>
            <a:r>
              <a:rPr lang="en-US" sz="2800" baseline="30000" dirty="0"/>
              <a:t>rd</a:t>
            </a:r>
            <a:r>
              <a:rPr lang="en-US" sz="2800" dirty="0"/>
              <a:t> week (2</a:t>
            </a:r>
            <a:r>
              <a:rPr lang="en-US" sz="2800" baseline="30000" dirty="0"/>
              <a:t>nd</a:t>
            </a:r>
            <a:r>
              <a:rPr lang="en-US" sz="2800" dirty="0"/>
              <a:t> week practice)</a:t>
            </a:r>
          </a:p>
          <a:p>
            <a:pPr lvl="1"/>
            <a:r>
              <a:rPr lang="en-US" sz="2400" dirty="0"/>
              <a:t>Zoom 15min before, quiz on time for 20 min, lectures</a:t>
            </a:r>
          </a:p>
          <a:p>
            <a:pPr lvl="1"/>
            <a:r>
              <a:rPr lang="en-US" sz="2400" dirty="0"/>
              <a:t>Please arrange your camera as this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2B8CD-4763-AA40-B855-4CE62092F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194C9-3167-7F4B-8C30-7FF1DEE12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054" y="4166081"/>
            <a:ext cx="4337573" cy="24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89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Auditing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Auditing the class is fine if we have space</a:t>
            </a:r>
          </a:p>
          <a:p>
            <a:pPr lvl="1"/>
            <a:r>
              <a:rPr lang="en-US" dirty="0"/>
              <a:t>Please email me if you want to audit the class</a:t>
            </a:r>
          </a:p>
          <a:p>
            <a:r>
              <a:rPr lang="en-US" dirty="0"/>
              <a:t>Check with your advisor for the last day to drop a class without a mark of “W”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839" y="4157512"/>
            <a:ext cx="3619500" cy="2540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D526-4717-E043-96A4-0729327E2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8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2BD57-E53E-664C-A3B3-E6168FF1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Backup Slides</a:t>
            </a:r>
          </a:p>
        </p:txBody>
      </p:sp>
    </p:spTree>
    <p:extLst>
      <p:ext uri="{BB962C8B-B14F-4D97-AF65-F5344CB8AC3E}">
        <p14:creationId xmlns:p14="http://schemas.microsoft.com/office/powerpoint/2010/main" val="148146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>
          <a:xfrm>
            <a:off x="764473" y="573138"/>
            <a:ext cx="7543800" cy="874661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rgbClr val="FF0000"/>
                </a:solidFill>
                <a:ea typeface="ＭＳ Ｐゴシック" pitchFamily="-106" charset="-128"/>
                <a:cs typeface="ＭＳ Ｐゴシック" pitchFamily="-106" charset="-128"/>
              </a:rPr>
              <a:t>My Other Research Topics</a:t>
            </a:r>
          </a:p>
        </p:txBody>
      </p:sp>
      <p:sp>
        <p:nvSpPr>
          <p:cNvPr id="95238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600200"/>
            <a:ext cx="6400800" cy="4343400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sz="2800" dirty="0">
                <a:ea typeface="ＭＳ Ｐゴシック" pitchFamily="-112" charset="-128"/>
                <a:cs typeface="ＭＳ Ｐゴシック" pitchFamily="-112" charset="-128"/>
              </a:rPr>
              <a:t>Biological morphogenesis</a:t>
            </a:r>
          </a:p>
          <a:p>
            <a:pPr eaLnBrk="1" hangingPunct="1"/>
            <a:r>
              <a:rPr lang="en-US" sz="2800" dirty="0">
                <a:ea typeface="ＭＳ Ｐゴシック" pitchFamily="-112" charset="-128"/>
                <a:cs typeface="ＭＳ Ｐゴシック" pitchFamily="-112" charset="-128"/>
              </a:rPr>
              <a:t>Self-organizing swarm robots and UAVs</a:t>
            </a:r>
          </a:p>
          <a:p>
            <a:pPr eaLnBrk="1" hangingPunct="1"/>
            <a:r>
              <a:rPr lang="en-US" sz="2800" dirty="0">
                <a:solidFill>
                  <a:srgbClr val="292934"/>
                </a:solidFill>
                <a:ea typeface="ＭＳ Ｐゴシック" pitchFamily="-112" charset="-128"/>
                <a:cs typeface="ＭＳ Ｐゴシック" pitchFamily="-112" charset="-128"/>
              </a:rPr>
              <a:t>Self-healing (scalable) systems</a:t>
            </a:r>
          </a:p>
          <a:p>
            <a:pPr eaLnBrk="1" hangingPunct="1"/>
            <a:r>
              <a:rPr lang="en-US" sz="2800" dirty="0">
                <a:ea typeface="ＭＳ Ｐゴシック" pitchFamily="-112" charset="-128"/>
                <a:cs typeface="ＭＳ Ｐゴシック" pitchFamily="-112" charset="-128"/>
              </a:rPr>
              <a:t>Underwater robotic swarm </a:t>
            </a:r>
          </a:p>
          <a:p>
            <a:pPr eaLnBrk="1" hangingPunct="1"/>
            <a:r>
              <a:rPr lang="en-US" sz="2800" dirty="0">
                <a:ea typeface="ＭＳ Ｐゴシック" pitchFamily="-112" charset="-128"/>
                <a:cs typeface="ＭＳ Ｐゴシック" pitchFamily="-112" charset="-128"/>
              </a:rPr>
              <a:t>Self-assembly in space </a:t>
            </a:r>
          </a:p>
          <a:p>
            <a:pPr eaLnBrk="1" hangingPunct="1"/>
            <a:r>
              <a:rPr lang="en-US" sz="2800" dirty="0">
                <a:ea typeface="ＭＳ Ｐゴシック" pitchFamily="-112" charset="-128"/>
                <a:cs typeface="ＭＳ Ｐゴシック" pitchFamily="-112" charset="-128"/>
              </a:rPr>
              <a:t>Oil and energy robotics </a:t>
            </a:r>
          </a:p>
          <a:p>
            <a:pPr eaLnBrk="1" hangingPunct="1"/>
            <a:r>
              <a:rPr lang="en-US" altLang="zh-CN" sz="2800" dirty="0">
                <a:ea typeface="ＭＳ Ｐゴシック" pitchFamily="-112" charset="-128"/>
                <a:cs typeface="ＭＳ Ｐゴシック" pitchFamily="-112" charset="-128"/>
              </a:rPr>
              <a:t>S</a:t>
            </a:r>
            <a:r>
              <a:rPr lang="en-US" sz="2800" dirty="0">
                <a:ea typeface="ＭＳ Ｐゴシック" pitchFamily="-112" charset="-128"/>
                <a:cs typeface="ＭＳ Ｐゴシック" pitchFamily="-112" charset="-128"/>
              </a:rPr>
              <a:t>elf-configure</a:t>
            </a:r>
            <a:r>
              <a:rPr lang="zh-CN" altLang="zh-CN" sz="2800" dirty="0">
                <a:ea typeface="ＭＳ Ｐゴシック" pitchFamily="-112" charset="-128"/>
                <a:cs typeface="ＭＳ Ｐゴシック" pitchFamily="-112" charset="-128"/>
              </a:rPr>
              <a:t>b</a:t>
            </a:r>
            <a:r>
              <a:rPr lang="en-US" altLang="zh-CN" sz="2800" dirty="0">
                <a:ea typeface="ＭＳ Ｐゴシック" pitchFamily="-112" charset="-128"/>
                <a:cs typeface="ＭＳ Ｐゴシック" pitchFamily="-112" charset="-128"/>
              </a:rPr>
              <a:t>le</a:t>
            </a:r>
            <a:r>
              <a:rPr lang="zh-CN" altLang="en-US" sz="2800" dirty="0"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altLang="zh-CN" sz="2800" dirty="0">
                <a:ea typeface="ＭＳ Ｐゴシック" pitchFamily="-112" charset="-128"/>
                <a:cs typeface="ＭＳ Ｐゴシック" pitchFamily="-112" charset="-128"/>
              </a:rPr>
              <a:t>networks</a:t>
            </a:r>
          </a:p>
          <a:p>
            <a:pPr eaLnBrk="1" hangingPunct="1"/>
            <a:r>
              <a:rPr lang="en-US" sz="2800" dirty="0">
                <a:ea typeface="ＭＳ Ｐゴシック" pitchFamily="-112" charset="-128"/>
                <a:cs typeface="ＭＳ Ｐゴシック" pitchFamily="-112" charset="-128"/>
              </a:rPr>
              <a:t>Distributed Power/Resource Sharing</a:t>
            </a:r>
          </a:p>
          <a:p>
            <a:pPr eaLnBrk="1" hangingPunct="1"/>
            <a:r>
              <a:rPr lang="en-US" sz="2800" dirty="0">
                <a:ea typeface="ＭＳ Ｐゴシック" pitchFamily="-112" charset="-128"/>
                <a:cs typeface="ＭＳ Ｐゴシック" pitchFamily="-112" charset="-128"/>
              </a:rPr>
              <a:t>Evolution of brains</a:t>
            </a:r>
          </a:p>
          <a:p>
            <a:pPr eaLnBrk="1" hangingPunct="1"/>
            <a:r>
              <a:rPr lang="en-US" sz="2800" dirty="0">
                <a:ea typeface="ＭＳ Ｐゴシック" pitchFamily="-112" charset="-128"/>
                <a:cs typeface="ＭＳ Ｐゴシック" pitchFamily="-112" charset="-128"/>
              </a:rPr>
              <a:t>Surprise-Based Learning (SBL) discovering hidden variables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06CA25-06F0-AC4F-880D-9D7BB933B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739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Why Surprise-Based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4592"/>
            <a:ext cx="8229600" cy="3007387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ea typeface="ＭＳ Ｐゴシック" pitchFamily="-112" charset="-128"/>
                <a:cs typeface="ＭＳ Ｐゴシック" pitchFamily="-112" charset="-128"/>
                <a:sym typeface="Symbol" pitchFamily="-112" charset="2"/>
              </a:rPr>
              <a:t>New Environment/Task </a:t>
            </a:r>
            <a:r>
              <a:rPr lang="en-US" dirty="0">
                <a:ea typeface="ＭＳ Ｐゴシック" pitchFamily="-112" charset="-128"/>
                <a:cs typeface="ＭＳ Ｐゴシック" pitchFamily="-112" charset="-128"/>
                <a:sym typeface="Wingdings" pitchFamily="-112" charset="2"/>
              </a:rPr>
              <a:t></a:t>
            </a:r>
            <a:r>
              <a:rPr lang="en-US" dirty="0">
                <a:ea typeface="ＭＳ Ｐゴシック" pitchFamily="-112" charset="-128"/>
                <a:cs typeface="ＭＳ Ｐゴシック" pitchFamily="-112" charset="-128"/>
                <a:sym typeface="Symbol" pitchFamily="-112" charset="2"/>
              </a:rPr>
              <a:t> Learning </a:t>
            </a:r>
            <a:r>
              <a:rPr lang="en-US" dirty="0">
                <a:ea typeface="ＭＳ Ｐゴシック" pitchFamily="-112" charset="-128"/>
                <a:cs typeface="ＭＳ Ｐゴシック" pitchFamily="-112" charset="-128"/>
                <a:sym typeface="Wingdings" pitchFamily="-112" charset="2"/>
              </a:rPr>
              <a:t></a:t>
            </a:r>
            <a:r>
              <a:rPr lang="en-US" dirty="0">
                <a:ea typeface="ＭＳ Ｐゴシック" pitchFamily="-112" charset="-128"/>
                <a:cs typeface="ＭＳ Ｐゴシック" pitchFamily="-112" charset="-128"/>
                <a:sym typeface="Symbol" pitchFamily="-112" charset="2"/>
              </a:rPr>
              <a:t> Knowledge/Skill</a:t>
            </a:r>
          </a:p>
          <a:p>
            <a:r>
              <a:rPr lang="en-US" dirty="0">
                <a:ea typeface="ＭＳ Ｐゴシック" pitchFamily="-112" charset="-128"/>
                <a:cs typeface="ＭＳ Ｐゴシック" pitchFamily="-112" charset="-128"/>
                <a:sym typeface="Symbol" pitchFamily="-112" charset="2"/>
              </a:rPr>
              <a:t>Key Idea: Detect and learn from “surprises”</a:t>
            </a:r>
          </a:p>
          <a:p>
            <a:pPr lvl="1"/>
            <a:r>
              <a:rPr lang="en-US" dirty="0">
                <a:ea typeface="ＭＳ Ｐゴシック" pitchFamily="-112" charset="-128"/>
                <a:cs typeface="ＭＳ Ｐゴシック" pitchFamily="-112" charset="-128"/>
                <a:sym typeface="Symbol" pitchFamily="-112" charset="2"/>
              </a:rPr>
              <a:t>Adaptive to new environments (no priori knowledge, “swim”)</a:t>
            </a:r>
          </a:p>
          <a:p>
            <a:pPr lvl="1"/>
            <a:r>
              <a:rPr lang="en-US" dirty="0">
                <a:ea typeface="ＭＳ Ｐゴシック" pitchFamily="-112" charset="-128"/>
                <a:cs typeface="ＭＳ Ｐゴシック" pitchFamily="-112" charset="-128"/>
                <a:sym typeface="Symbol" pitchFamily="-112" charset="2"/>
              </a:rPr>
              <a:t>Learn to accomplish new tasks (goals may change dynamically)</a:t>
            </a:r>
          </a:p>
          <a:p>
            <a:pPr lvl="1"/>
            <a:r>
              <a:rPr lang="en-US" dirty="0">
                <a:ea typeface="ＭＳ Ｐゴシック" pitchFamily="-112" charset="-128"/>
                <a:cs typeface="ＭＳ Ｐゴシック" pitchFamily="-112" charset="-128"/>
                <a:sym typeface="Symbol" pitchFamily="-112" charset="2"/>
              </a:rPr>
              <a:t>Self-heal unexpected failures or dynamics (e.g., inverted visions)</a:t>
            </a:r>
          </a:p>
          <a:p>
            <a:pPr lvl="2"/>
            <a:r>
              <a:rPr lang="en-US" dirty="0">
                <a:ea typeface="ＭＳ Ｐゴシック" pitchFamily="-112" charset="-128"/>
                <a:sym typeface="Symbol" pitchFamily="-112" charset="2"/>
              </a:rPr>
              <a:t>Know-how </a:t>
            </a:r>
            <a:r>
              <a:rPr lang="en-US" dirty="0">
                <a:ea typeface="ＭＳ Ｐゴシック" pitchFamily="-112" charset="-128"/>
                <a:sym typeface="Wingdings" pitchFamily="-112" charset="2"/>
              </a:rPr>
              <a:t></a:t>
            </a:r>
            <a:r>
              <a:rPr lang="en-US" dirty="0">
                <a:ea typeface="ＭＳ Ｐゴシック" pitchFamily="-112" charset="-128"/>
                <a:sym typeface="Symbol" pitchFamily="-112" charset="2"/>
              </a:rPr>
              <a:t> Surprises </a:t>
            </a:r>
            <a:r>
              <a:rPr lang="en-US" dirty="0">
                <a:ea typeface="ＭＳ Ｐゴシック" pitchFamily="-112" charset="-128"/>
                <a:sym typeface="Wingdings" pitchFamily="-112" charset="2"/>
              </a:rPr>
              <a:t></a:t>
            </a:r>
            <a:r>
              <a:rPr lang="en-US" dirty="0">
                <a:ea typeface="ＭＳ Ｐゴシック" pitchFamily="-112" charset="-128"/>
                <a:sym typeface="Symbol" pitchFamily="-112" charset="2"/>
              </a:rPr>
              <a:t> Learn </a:t>
            </a:r>
            <a:r>
              <a:rPr lang="en-US" dirty="0">
                <a:ea typeface="ＭＳ Ｐゴシック" pitchFamily="-112" charset="-128"/>
                <a:sym typeface="Wingdings" pitchFamily="-112" charset="2"/>
              </a:rPr>
              <a:t></a:t>
            </a:r>
            <a:r>
              <a:rPr lang="en-US" dirty="0">
                <a:ea typeface="ＭＳ Ｐゴシック" pitchFamily="-112" charset="-128"/>
                <a:sym typeface="Symbol" pitchFamily="-112" charset="2"/>
              </a:rPr>
              <a:t> Recovery</a:t>
            </a:r>
          </a:p>
          <a:p>
            <a:r>
              <a:rPr lang="en-US" dirty="0">
                <a:ea typeface="ＭＳ Ｐゴシック" pitchFamily="-112" charset="-128"/>
                <a:sym typeface="Symbol" pitchFamily="-112" charset="2"/>
              </a:rPr>
              <a:t>Human health as a complex system to be discovered</a:t>
            </a:r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3514" y="4746076"/>
            <a:ext cx="1803707" cy="2010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4" descr="teach-baby-to-swi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219" y="4676775"/>
            <a:ext cx="2408419" cy="20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16" y="4829100"/>
            <a:ext cx="1697831" cy="1781724"/>
          </a:xfrm>
          <a:prstGeom prst="rect">
            <a:avLst/>
          </a:prstGeom>
        </p:spPr>
      </p:pic>
      <p:pic>
        <p:nvPicPr>
          <p:cNvPr id="36" name="Picture 3" descr="9points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348" y="4676775"/>
            <a:ext cx="1998527" cy="207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71192-62C0-D646-97F7-942B3E5C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12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Machine Learning and </a:t>
            </a:r>
            <a:r>
              <a:rPr lang="en-US" u="sng" dirty="0">
                <a:solidFill>
                  <a:srgbClr val="FF0000"/>
                </a:solidFill>
              </a:rPr>
              <a:t>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4760"/>
            <a:ext cx="8229600" cy="4965700"/>
          </a:xfrm>
        </p:spPr>
        <p:txBody>
          <a:bodyPr/>
          <a:lstStyle/>
          <a:p>
            <a:r>
              <a:rPr lang="en-US" dirty="0"/>
              <a:t>Supervised Learning</a:t>
            </a:r>
          </a:p>
          <a:p>
            <a:r>
              <a:rPr lang="en-US" dirty="0"/>
              <a:t>Unsupervised Learning</a:t>
            </a:r>
          </a:p>
          <a:p>
            <a:pPr lvl="1"/>
            <a:r>
              <a:rPr lang="en-US" dirty="0"/>
              <a:t>Type I: Clustering the data</a:t>
            </a:r>
          </a:p>
          <a:p>
            <a:pPr lvl="2"/>
            <a:r>
              <a:rPr lang="en-US" dirty="0"/>
              <a:t>Automatically group the data into clusters</a:t>
            </a:r>
          </a:p>
          <a:p>
            <a:pPr lvl="1"/>
            <a:r>
              <a:rPr lang="en-US" dirty="0"/>
              <a:t>Type II: Parameter Learning (states are known)</a:t>
            </a:r>
          </a:p>
          <a:p>
            <a:pPr lvl="2"/>
            <a:r>
              <a:rPr lang="en-US" dirty="0"/>
              <a:t>Learn transitions, sensor models, &amp; current state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Type III: Structural &amp; non-parametric Learning</a:t>
            </a:r>
          </a:p>
          <a:p>
            <a:pPr lvl="2"/>
            <a:r>
              <a:rPr lang="en-US" dirty="0"/>
              <a:t>States have internal structures (not just “symbols”)</a:t>
            </a:r>
          </a:p>
          <a:p>
            <a:pPr lvl="2"/>
            <a:r>
              <a:rPr lang="en-US" dirty="0"/>
              <a:t>States are not known and must be learned</a:t>
            </a:r>
          </a:p>
          <a:p>
            <a:r>
              <a:rPr lang="en-US" dirty="0"/>
              <a:t>Machine Discovery</a:t>
            </a:r>
          </a:p>
          <a:p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>
            <a:off x="6653247" y="3877118"/>
            <a:ext cx="1022712" cy="348378"/>
          </a:xfrm>
          <a:prstGeom prst="leftArrow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BA885-5077-1D4C-AAAF-778EDC5E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51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SBL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82" y="1371600"/>
            <a:ext cx="8485018" cy="4754563"/>
          </a:xfrm>
        </p:spPr>
        <p:txBody>
          <a:bodyPr>
            <a:noAutofit/>
          </a:bodyPr>
          <a:lstStyle/>
          <a:p>
            <a:r>
              <a:rPr lang="en-US" sz="2400" dirty="0"/>
              <a:t>Autonomously extracts the states and corresponding state machines from the interactive experience with the environment</a:t>
            </a:r>
          </a:p>
          <a:p>
            <a:pPr lvl="1"/>
            <a:r>
              <a:rPr lang="en-US" sz="2000" dirty="0"/>
              <a:t>Number of states, observed features of states &amp; transitions between states are not necessarily known or predetermined </a:t>
            </a:r>
          </a:p>
          <a:p>
            <a:r>
              <a:rPr lang="en-US" sz="2400" dirty="0"/>
              <a:t>Top-down approach to meet low-level sensor measurements and evidences</a:t>
            </a:r>
          </a:p>
          <a:p>
            <a:pPr lvl="1"/>
            <a:r>
              <a:rPr lang="en-US" sz="2000" dirty="0"/>
              <a:t>Learn the structure of states for description while detecting, explaining and learning from surprises in the experience</a:t>
            </a:r>
          </a:p>
          <a:p>
            <a:pPr lvl="1"/>
            <a:r>
              <a:rPr lang="en-US" sz="2000" dirty="0"/>
              <a:t>“Surprise” connects to “anomaly” and “unexpected interference”</a:t>
            </a:r>
          </a:p>
          <a:p>
            <a:r>
              <a:rPr lang="en-US" sz="2400" dirty="0"/>
              <a:t>End-to-end Learning</a:t>
            </a:r>
          </a:p>
          <a:p>
            <a:r>
              <a:rPr lang="en-US" sz="2400" dirty="0"/>
              <a:t>Life-long Learning</a:t>
            </a:r>
          </a:p>
          <a:p>
            <a:r>
              <a:rPr lang="en-US" sz="2400" dirty="0"/>
              <a:t>Incremental and online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66EB2-6144-5E41-A698-E85E9761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106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552"/>
            <a:ext cx="8077200" cy="800927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solidFill>
                  <a:srgbClr val="FF0000"/>
                </a:solidFill>
                <a:ea typeface="ＭＳ Ｐゴシック" pitchFamily="-112" charset="-128"/>
                <a:cs typeface="ＭＳ Ｐゴシック" pitchFamily="-112" charset="-128"/>
              </a:rPr>
              <a:t>Surprise-Based Learning (Structure)</a:t>
            </a:r>
          </a:p>
        </p:txBody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733800"/>
            <a:ext cx="4114800" cy="2057400"/>
          </a:xfrm>
        </p:spPr>
        <p:txBody>
          <a:bodyPr/>
          <a:lstStyle/>
          <a:p>
            <a:pPr eaLnBrk="1" hangingPunct="1"/>
            <a:r>
              <a:rPr lang="en-US" sz="2000" dirty="0">
                <a:ea typeface="ＭＳ Ｐゴシック" pitchFamily="-112" charset="-128"/>
                <a:cs typeface="ＭＳ Ｐゴシック" pitchFamily="-112" charset="-128"/>
              </a:rPr>
              <a:t>The Learner continuously makes predictions, detects surprise, analyzes surprises, extracts critical information from surprises, and improves and use its action models to achieve goals</a:t>
            </a:r>
            <a:endParaRPr lang="en-US" sz="2400" dirty="0"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0517" name="Freeform 12"/>
          <p:cNvSpPr>
            <a:spLocks/>
          </p:cNvSpPr>
          <p:nvPr/>
        </p:nvSpPr>
        <p:spPr bwMode="auto">
          <a:xfrm>
            <a:off x="1066800" y="6077245"/>
            <a:ext cx="3429000" cy="304800"/>
          </a:xfrm>
          <a:custGeom>
            <a:avLst/>
            <a:gdLst>
              <a:gd name="T0" fmla="*/ 2448 w 2928"/>
              <a:gd name="T1" fmla="*/ 0 h 240"/>
              <a:gd name="T2" fmla="*/ 2928 w 2928"/>
              <a:gd name="T3" fmla="*/ 0 h 240"/>
              <a:gd name="T4" fmla="*/ 2928 w 2928"/>
              <a:gd name="T5" fmla="*/ 240 h 240"/>
              <a:gd name="T6" fmla="*/ 0 w 2928"/>
              <a:gd name="T7" fmla="*/ 240 h 240"/>
              <a:gd name="T8" fmla="*/ 0 w 2928"/>
              <a:gd name="T9" fmla="*/ 96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28"/>
              <a:gd name="T16" fmla="*/ 0 h 240"/>
              <a:gd name="T17" fmla="*/ 2928 w 2928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28" h="240">
                <a:moveTo>
                  <a:pt x="2448" y="0"/>
                </a:moveTo>
                <a:lnTo>
                  <a:pt x="2928" y="0"/>
                </a:lnTo>
                <a:lnTo>
                  <a:pt x="2928" y="240"/>
                </a:lnTo>
                <a:lnTo>
                  <a:pt x="0" y="240"/>
                </a:lnTo>
                <a:lnTo>
                  <a:pt x="0" y="96"/>
                </a:ln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D2533C"/>
              </a:solidFill>
            </a:endParaRPr>
          </a:p>
        </p:txBody>
      </p:sp>
      <p:sp>
        <p:nvSpPr>
          <p:cNvPr id="20518" name="Rectangle 13"/>
          <p:cNvSpPr>
            <a:spLocks noChangeArrowheads="1"/>
          </p:cNvSpPr>
          <p:nvPr/>
        </p:nvSpPr>
        <p:spPr bwMode="auto">
          <a:xfrm>
            <a:off x="457200" y="5883570"/>
            <a:ext cx="3519488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-112" charset="2"/>
              <a:buNone/>
            </a:pPr>
            <a:r>
              <a:rPr lang="en-US" sz="1800" dirty="0">
                <a:solidFill>
                  <a:srgbClr val="D2533C"/>
                </a:solidFill>
                <a:latin typeface="Times New Roman" pitchFamily="-112" charset="0"/>
              </a:rPr>
              <a:t>Surprise ==&gt; Model ==&gt; Prediction</a:t>
            </a:r>
          </a:p>
        </p:txBody>
      </p:sp>
      <p:grpSp>
        <p:nvGrpSpPr>
          <p:cNvPr id="20488" name="Group 70"/>
          <p:cNvGrpSpPr>
            <a:grpSpLocks/>
          </p:cNvGrpSpPr>
          <p:nvPr/>
        </p:nvGrpSpPr>
        <p:grpSpPr bwMode="auto">
          <a:xfrm>
            <a:off x="533400" y="1371600"/>
            <a:ext cx="6096000" cy="2159000"/>
            <a:chOff x="1066800" y="1371600"/>
            <a:chExt cx="6096000" cy="2159000"/>
          </a:xfrm>
        </p:grpSpPr>
        <p:sp>
          <p:nvSpPr>
            <p:cNvPr id="20489" name="AutoShape 6"/>
            <p:cNvSpPr>
              <a:spLocks noChangeArrowheads="1"/>
            </p:cNvSpPr>
            <p:nvPr/>
          </p:nvSpPr>
          <p:spPr bwMode="auto">
            <a:xfrm>
              <a:off x="2819400" y="1371600"/>
              <a:ext cx="4343400" cy="2159000"/>
            </a:xfrm>
            <a:prstGeom prst="roundRect">
              <a:avLst>
                <a:gd name="adj" fmla="val 16667"/>
              </a:avLst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0" name="AutoShape 9"/>
            <p:cNvSpPr>
              <a:spLocks noChangeArrowheads="1"/>
            </p:cNvSpPr>
            <p:nvPr/>
          </p:nvSpPr>
          <p:spPr bwMode="auto">
            <a:xfrm flipH="1">
              <a:off x="2946400" y="2743200"/>
              <a:ext cx="749300" cy="228600"/>
            </a:xfrm>
            <a:prstGeom prst="flowChartAlternate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>
                  <a:solidFill>
                    <a:srgbClr val="0000FF"/>
                  </a:solidFill>
                  <a:latin typeface="Cambria" pitchFamily="-112" charset="0"/>
                </a:rPr>
                <a:t>actions</a:t>
              </a:r>
            </a:p>
          </p:txBody>
        </p:sp>
        <p:sp>
          <p:nvSpPr>
            <p:cNvPr id="20491" name="AutoShape 10"/>
            <p:cNvSpPr>
              <a:spLocks noChangeArrowheads="1"/>
            </p:cNvSpPr>
            <p:nvPr/>
          </p:nvSpPr>
          <p:spPr bwMode="auto">
            <a:xfrm>
              <a:off x="2862263" y="1714500"/>
              <a:ext cx="769937" cy="282575"/>
            </a:xfrm>
            <a:prstGeom prst="flowChartAlternateProcess">
              <a:avLst/>
            </a:prstGeom>
            <a:solidFill>
              <a:srgbClr val="993300"/>
            </a:solidFill>
            <a:ln w="9525">
              <a:solidFill>
                <a:srgbClr val="EAEAEA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r>
                <a:rPr lang="en-US" sz="900">
                  <a:solidFill>
                    <a:srgbClr val="FFFFFF"/>
                  </a:solidFill>
                  <a:latin typeface="Cambria" pitchFamily="-112" charset="0"/>
                </a:rPr>
                <a:t>Perception</a:t>
              </a:r>
            </a:p>
          </p:txBody>
        </p:sp>
        <p:sp>
          <p:nvSpPr>
            <p:cNvPr id="20492" name="AutoShape 11"/>
            <p:cNvSpPr>
              <a:spLocks noChangeArrowheads="1"/>
            </p:cNvSpPr>
            <p:nvPr/>
          </p:nvSpPr>
          <p:spPr bwMode="auto">
            <a:xfrm>
              <a:off x="1524000" y="2070100"/>
              <a:ext cx="1165225" cy="642938"/>
            </a:xfrm>
            <a:prstGeom prst="flowChartAlternateProcess">
              <a:avLst/>
            </a:prstGeom>
            <a:solidFill>
              <a:srgbClr val="333333"/>
            </a:solidFill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900">
                  <a:solidFill>
                    <a:srgbClr val="FFFFFF"/>
                  </a:solidFill>
                  <a:latin typeface="Cambria" pitchFamily="-112" charset="0"/>
                </a:rPr>
                <a:t>TASK/ENVIRONMENT</a:t>
              </a:r>
            </a:p>
            <a:p>
              <a:pPr algn="ctr"/>
              <a:r>
                <a:rPr lang="en-US" sz="900">
                  <a:solidFill>
                    <a:srgbClr val="FFFFFF"/>
                  </a:solidFill>
                  <a:latin typeface="Cambria" pitchFamily="-112" charset="0"/>
                </a:rPr>
                <a:t>(BLACK BOX)</a:t>
              </a:r>
            </a:p>
          </p:txBody>
        </p:sp>
        <p:sp>
          <p:nvSpPr>
            <p:cNvPr id="20493" name="AutoShape 12"/>
            <p:cNvSpPr>
              <a:spLocks noChangeArrowheads="1"/>
            </p:cNvSpPr>
            <p:nvPr/>
          </p:nvSpPr>
          <p:spPr bwMode="auto">
            <a:xfrm>
              <a:off x="5424488" y="2112963"/>
              <a:ext cx="1249362" cy="600075"/>
            </a:xfrm>
            <a:prstGeom prst="flowChartAlternateProcess">
              <a:avLst/>
            </a:prstGeom>
            <a:solidFill>
              <a:srgbClr val="993366"/>
            </a:solidFill>
            <a:ln w="12700">
              <a:solidFill>
                <a:srgbClr val="EAEAEA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 sz="900">
                <a:solidFill>
                  <a:srgbClr val="FFFFFF"/>
                </a:solidFill>
                <a:latin typeface="Times New Roman" pitchFamily="-112" charset="0"/>
              </a:endParaRPr>
            </a:p>
            <a:p>
              <a:pPr algn="ctr"/>
              <a:r>
                <a:rPr lang="en-US" sz="1400">
                  <a:solidFill>
                    <a:srgbClr val="FFFFFF"/>
                  </a:solidFill>
                  <a:latin typeface="Cambria" pitchFamily="-112" charset="0"/>
                </a:rPr>
                <a:t>Model</a:t>
              </a:r>
            </a:p>
          </p:txBody>
        </p:sp>
        <p:sp>
          <p:nvSpPr>
            <p:cNvPr id="20494" name="AutoShape 13"/>
            <p:cNvSpPr>
              <a:spLocks noChangeArrowheads="1"/>
            </p:cNvSpPr>
            <p:nvPr/>
          </p:nvSpPr>
          <p:spPr bwMode="auto">
            <a:xfrm flipH="1">
              <a:off x="4854575" y="1600200"/>
              <a:ext cx="1112838" cy="317500"/>
            </a:xfrm>
            <a:prstGeom prst="flowChartAlternate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000" b="1">
                  <a:solidFill>
                    <a:srgbClr val="993366"/>
                  </a:solidFill>
                  <a:latin typeface="Cambria" pitchFamily="-112" charset="0"/>
                </a:rPr>
                <a:t>prediction</a:t>
              </a:r>
            </a:p>
          </p:txBody>
        </p:sp>
        <p:sp>
          <p:nvSpPr>
            <p:cNvPr id="20495" name="AutoShape 14"/>
            <p:cNvSpPr>
              <a:spLocks noChangeArrowheads="1"/>
            </p:cNvSpPr>
            <p:nvPr/>
          </p:nvSpPr>
          <p:spPr bwMode="auto">
            <a:xfrm>
              <a:off x="4219575" y="1600200"/>
              <a:ext cx="889000" cy="377825"/>
            </a:xfrm>
            <a:prstGeom prst="flowChartAlternateProcess">
              <a:avLst/>
            </a:prstGeom>
            <a:solidFill>
              <a:srgbClr val="FF0000"/>
            </a:solidFill>
            <a:ln w="9525">
              <a:solidFill>
                <a:srgbClr val="EAEAEA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900">
                  <a:solidFill>
                    <a:srgbClr val="FFFFFF"/>
                  </a:solidFill>
                  <a:latin typeface="Cambria" pitchFamily="-112" charset="0"/>
                </a:rPr>
                <a:t>Surprise</a:t>
              </a:r>
            </a:p>
            <a:p>
              <a:pPr algn="ctr"/>
              <a:r>
                <a:rPr lang="en-US" sz="900">
                  <a:solidFill>
                    <a:srgbClr val="FFFFFF"/>
                  </a:solidFill>
                  <a:latin typeface="Cambria" pitchFamily="-112" charset="0"/>
                </a:rPr>
                <a:t>Analyzer</a:t>
              </a:r>
            </a:p>
          </p:txBody>
        </p:sp>
        <p:cxnSp>
          <p:nvCxnSpPr>
            <p:cNvPr id="20496" name="AutoShape 15"/>
            <p:cNvCxnSpPr>
              <a:cxnSpLocks noChangeShapeType="1"/>
            </p:cNvCxnSpPr>
            <p:nvPr/>
          </p:nvCxnSpPr>
          <p:spPr bwMode="auto">
            <a:xfrm rot="5400000" flipH="1">
              <a:off x="5403850" y="1543050"/>
              <a:ext cx="342900" cy="914400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20497" name="AutoShape 16"/>
            <p:cNvSpPr>
              <a:spLocks noChangeArrowheads="1"/>
            </p:cNvSpPr>
            <p:nvPr/>
          </p:nvSpPr>
          <p:spPr bwMode="auto">
            <a:xfrm>
              <a:off x="4305300" y="2755900"/>
              <a:ext cx="1143000" cy="444500"/>
            </a:xfrm>
            <a:prstGeom prst="flowChartAlternateProcess">
              <a:avLst/>
            </a:prstGeom>
            <a:solidFill>
              <a:srgbClr val="0000FF"/>
            </a:solidFill>
            <a:ln w="12700">
              <a:solidFill>
                <a:srgbClr val="EAEAEA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900">
                  <a:solidFill>
                    <a:srgbClr val="FFFFFF"/>
                  </a:solidFill>
                  <a:latin typeface="Cambria" pitchFamily="-112" charset="0"/>
                </a:rPr>
                <a:t>Action Selector</a:t>
              </a:r>
            </a:p>
            <a:p>
              <a:pPr algn="ctr"/>
              <a:r>
                <a:rPr lang="en-US" sz="900">
                  <a:solidFill>
                    <a:srgbClr val="FFFFFF"/>
                  </a:solidFill>
                  <a:latin typeface="Cambria" pitchFamily="-112" charset="0"/>
                </a:rPr>
                <a:t>(Planner)</a:t>
              </a:r>
            </a:p>
          </p:txBody>
        </p:sp>
        <p:sp>
          <p:nvSpPr>
            <p:cNvPr id="20499" name="Freeform 20"/>
            <p:cNvSpPr>
              <a:spLocks/>
            </p:cNvSpPr>
            <p:nvPr/>
          </p:nvSpPr>
          <p:spPr bwMode="auto">
            <a:xfrm>
              <a:off x="5448300" y="2628900"/>
              <a:ext cx="469900" cy="228600"/>
            </a:xfrm>
            <a:custGeom>
              <a:avLst/>
              <a:gdLst>
                <a:gd name="T0" fmla="*/ 245340011 w 900"/>
                <a:gd name="T1" fmla="*/ 0 h 360"/>
                <a:gd name="T2" fmla="*/ 245340011 w 900"/>
                <a:gd name="T3" fmla="*/ 145161000 h 360"/>
                <a:gd name="T4" fmla="*/ 0 w 900"/>
                <a:gd name="T5" fmla="*/ 145161000 h 360"/>
                <a:gd name="T6" fmla="*/ 0 60000 65536"/>
                <a:gd name="T7" fmla="*/ 0 60000 65536"/>
                <a:gd name="T8" fmla="*/ 0 60000 65536"/>
                <a:gd name="T9" fmla="*/ 0 w 900"/>
                <a:gd name="T10" fmla="*/ 0 h 360"/>
                <a:gd name="T11" fmla="*/ 900 w 900"/>
                <a:gd name="T12" fmla="*/ 360 h 3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0" h="360">
                  <a:moveTo>
                    <a:pt x="900" y="0"/>
                  </a:moveTo>
                  <a:lnTo>
                    <a:pt x="900" y="360"/>
                  </a:lnTo>
                  <a:lnTo>
                    <a:pt x="0" y="36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00" name="AutoShape 21"/>
            <p:cNvSpPr>
              <a:spLocks noChangeArrowheads="1"/>
            </p:cNvSpPr>
            <p:nvPr/>
          </p:nvSpPr>
          <p:spPr bwMode="auto">
            <a:xfrm>
              <a:off x="5715000" y="1698625"/>
              <a:ext cx="860425" cy="257175"/>
            </a:xfrm>
            <a:prstGeom prst="flowChartAlternateProcess">
              <a:avLst/>
            </a:prstGeom>
            <a:solidFill>
              <a:srgbClr val="0000FF"/>
            </a:solidFill>
            <a:ln w="12700">
              <a:solidFill>
                <a:srgbClr val="EAEAEA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900">
                  <a:solidFill>
                    <a:srgbClr val="FFFFFF"/>
                  </a:solidFill>
                  <a:latin typeface="Cambria" pitchFamily="-112" charset="0"/>
                </a:rPr>
                <a:t>Predictor</a:t>
              </a:r>
            </a:p>
          </p:txBody>
        </p:sp>
        <p:sp>
          <p:nvSpPr>
            <p:cNvPr id="20501" name="AutoShape 22"/>
            <p:cNvSpPr>
              <a:spLocks noChangeArrowheads="1"/>
            </p:cNvSpPr>
            <p:nvPr/>
          </p:nvSpPr>
          <p:spPr bwMode="auto">
            <a:xfrm flipH="1">
              <a:off x="3470275" y="1600200"/>
              <a:ext cx="914400" cy="228600"/>
            </a:xfrm>
            <a:prstGeom prst="flowChartAlternate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900" b="1">
                  <a:solidFill>
                    <a:srgbClr val="0000FF"/>
                  </a:solidFill>
                  <a:latin typeface="Cambria" pitchFamily="-112" charset="0"/>
                </a:rPr>
                <a:t>observation</a:t>
              </a:r>
            </a:p>
          </p:txBody>
        </p:sp>
        <p:cxnSp>
          <p:nvCxnSpPr>
            <p:cNvPr id="20502" name="AutoShape 23"/>
            <p:cNvCxnSpPr>
              <a:cxnSpLocks noChangeShapeType="1"/>
            </p:cNvCxnSpPr>
            <p:nvPr/>
          </p:nvCxnSpPr>
          <p:spPr bwMode="auto">
            <a:xfrm>
              <a:off x="3632200" y="1828800"/>
              <a:ext cx="608013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20503" name="Freeform 24"/>
            <p:cNvSpPr>
              <a:spLocks/>
            </p:cNvSpPr>
            <p:nvPr/>
          </p:nvSpPr>
          <p:spPr bwMode="auto">
            <a:xfrm>
              <a:off x="3276600" y="1828800"/>
              <a:ext cx="3784600" cy="1414463"/>
            </a:xfrm>
            <a:custGeom>
              <a:avLst/>
              <a:gdLst>
                <a:gd name="T0" fmla="*/ 0 w 3780"/>
                <a:gd name="T1" fmla="*/ 771877043 h 2160"/>
                <a:gd name="T2" fmla="*/ 0 w 3780"/>
                <a:gd name="T3" fmla="*/ 926252583 h 2160"/>
                <a:gd name="T4" fmla="*/ 2147483647 w 3780"/>
                <a:gd name="T5" fmla="*/ 926252583 h 2160"/>
                <a:gd name="T6" fmla="*/ 2147483647 w 3780"/>
                <a:gd name="T7" fmla="*/ 0 h 2160"/>
                <a:gd name="T8" fmla="*/ 2147483647 w 3780"/>
                <a:gd name="T9" fmla="*/ 0 h 21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0"/>
                <a:gd name="T16" fmla="*/ 0 h 2160"/>
                <a:gd name="T17" fmla="*/ 3780 w 3780"/>
                <a:gd name="T18" fmla="*/ 2160 h 21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0" h="2160">
                  <a:moveTo>
                    <a:pt x="0" y="1800"/>
                  </a:moveTo>
                  <a:lnTo>
                    <a:pt x="0" y="2160"/>
                  </a:lnTo>
                  <a:lnTo>
                    <a:pt x="3780" y="2160"/>
                  </a:lnTo>
                  <a:lnTo>
                    <a:pt x="3780" y="0"/>
                  </a:lnTo>
                  <a:lnTo>
                    <a:pt x="324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04" name="Freeform 25"/>
            <p:cNvSpPr>
              <a:spLocks/>
            </p:cNvSpPr>
            <p:nvPr/>
          </p:nvSpPr>
          <p:spPr bwMode="auto">
            <a:xfrm>
              <a:off x="3975100" y="1485900"/>
              <a:ext cx="2057400" cy="342900"/>
            </a:xfrm>
            <a:custGeom>
              <a:avLst/>
              <a:gdLst>
                <a:gd name="T0" fmla="*/ 0 w 3780"/>
                <a:gd name="T1" fmla="*/ 217741500 h 540"/>
                <a:gd name="T2" fmla="*/ 0 w 3780"/>
                <a:gd name="T3" fmla="*/ 0 h 540"/>
                <a:gd name="T4" fmla="*/ 1119813429 w 3780"/>
                <a:gd name="T5" fmla="*/ 0 h 540"/>
                <a:gd name="T6" fmla="*/ 1119813429 w 3780"/>
                <a:gd name="T7" fmla="*/ 145161000 h 5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80"/>
                <a:gd name="T13" fmla="*/ 0 h 540"/>
                <a:gd name="T14" fmla="*/ 3780 w 3780"/>
                <a:gd name="T15" fmla="*/ 540 h 5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80" h="540">
                  <a:moveTo>
                    <a:pt x="0" y="540"/>
                  </a:moveTo>
                  <a:lnTo>
                    <a:pt x="0" y="0"/>
                  </a:lnTo>
                  <a:lnTo>
                    <a:pt x="3780" y="0"/>
                  </a:lnTo>
                  <a:lnTo>
                    <a:pt x="3780" y="36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05" name="AutoShape 26"/>
            <p:cNvSpPr>
              <a:spLocks noChangeArrowheads="1"/>
            </p:cNvSpPr>
            <p:nvPr/>
          </p:nvSpPr>
          <p:spPr bwMode="auto">
            <a:xfrm>
              <a:off x="5857875" y="2943225"/>
              <a:ext cx="1143000" cy="257175"/>
            </a:xfrm>
            <a:prstGeom prst="flowChartAlternateProcess">
              <a:avLst/>
            </a:prstGeom>
            <a:solidFill>
              <a:srgbClr val="FFFF00"/>
            </a:solidFill>
            <a:ln w="12700">
              <a:solidFill>
                <a:srgbClr val="EAEAEA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900">
                  <a:solidFill>
                    <a:srgbClr val="0000FF"/>
                  </a:solidFill>
                  <a:latin typeface="Cambria" pitchFamily="-112" charset="0"/>
                </a:rPr>
                <a:t>Goals (Intensions)</a:t>
              </a:r>
            </a:p>
          </p:txBody>
        </p:sp>
        <p:sp>
          <p:nvSpPr>
            <p:cNvPr id="20506" name="Line 27"/>
            <p:cNvSpPr>
              <a:spLocks noChangeShapeType="1"/>
            </p:cNvSpPr>
            <p:nvPr/>
          </p:nvSpPr>
          <p:spPr bwMode="auto">
            <a:xfrm flipH="1">
              <a:off x="5448300" y="3086100"/>
              <a:ext cx="571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07" name="Line 28"/>
            <p:cNvSpPr>
              <a:spLocks noChangeShapeType="1"/>
            </p:cNvSpPr>
            <p:nvPr/>
          </p:nvSpPr>
          <p:spPr bwMode="auto">
            <a:xfrm flipH="1">
              <a:off x="2832100" y="2971800"/>
              <a:ext cx="7874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08" name="AutoShape 29"/>
            <p:cNvSpPr>
              <a:spLocks noChangeArrowheads="1"/>
            </p:cNvSpPr>
            <p:nvPr/>
          </p:nvSpPr>
          <p:spPr bwMode="auto">
            <a:xfrm>
              <a:off x="3611563" y="2870200"/>
              <a:ext cx="457200" cy="257175"/>
            </a:xfrm>
            <a:prstGeom prst="flowChartAlternateProcess">
              <a:avLst/>
            </a:prstGeom>
            <a:solidFill>
              <a:srgbClr val="FF9900"/>
            </a:solidFill>
            <a:ln w="12700">
              <a:solidFill>
                <a:srgbClr val="EAEAEA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900">
                  <a:solidFill>
                    <a:srgbClr val="FFFFFF"/>
                  </a:solidFill>
                  <a:latin typeface="Cambria" pitchFamily="-112" charset="0"/>
                </a:rPr>
                <a:t>Plan</a:t>
              </a:r>
            </a:p>
          </p:txBody>
        </p:sp>
        <p:sp>
          <p:nvSpPr>
            <p:cNvPr id="20509" name="Line 30"/>
            <p:cNvSpPr>
              <a:spLocks noChangeShapeType="1"/>
            </p:cNvSpPr>
            <p:nvPr/>
          </p:nvSpPr>
          <p:spPr bwMode="auto">
            <a:xfrm flipH="1">
              <a:off x="4076700" y="2959100"/>
              <a:ext cx="2286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0" name="AutoShape 31"/>
            <p:cNvSpPr>
              <a:spLocks noChangeArrowheads="1"/>
            </p:cNvSpPr>
            <p:nvPr/>
          </p:nvSpPr>
          <p:spPr bwMode="auto">
            <a:xfrm>
              <a:off x="3746500" y="2171700"/>
              <a:ext cx="1485900" cy="455613"/>
            </a:xfrm>
            <a:prstGeom prst="flowChartAlternateProcess">
              <a:avLst/>
            </a:prstGeom>
            <a:solidFill>
              <a:srgbClr val="FF0000"/>
            </a:solidFill>
            <a:ln w="9525">
              <a:solidFill>
                <a:srgbClr val="EAEAEA"/>
              </a:solidFill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900">
                  <a:solidFill>
                    <a:srgbClr val="FFFFFF"/>
                  </a:solidFill>
                  <a:latin typeface="Cambria" pitchFamily="-112" charset="0"/>
                </a:rPr>
                <a:t>Model Modifier</a:t>
              </a:r>
            </a:p>
            <a:p>
              <a:pPr algn="ctr"/>
              <a:r>
                <a:rPr lang="en-US" sz="900">
                  <a:solidFill>
                    <a:srgbClr val="FFFFFF"/>
                  </a:solidFill>
                  <a:latin typeface="Cambria" pitchFamily="-112" charset="0"/>
                </a:rPr>
                <a:t>Model Synchronizer </a:t>
              </a:r>
            </a:p>
          </p:txBody>
        </p:sp>
        <p:cxnSp>
          <p:nvCxnSpPr>
            <p:cNvPr id="20511" name="AutoShape 32"/>
            <p:cNvCxnSpPr>
              <a:cxnSpLocks noChangeShapeType="1"/>
            </p:cNvCxnSpPr>
            <p:nvPr/>
          </p:nvCxnSpPr>
          <p:spPr bwMode="auto">
            <a:xfrm>
              <a:off x="5214938" y="2413000"/>
              <a:ext cx="209550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20512" name="Line 34"/>
            <p:cNvSpPr>
              <a:spLocks noChangeShapeType="1"/>
            </p:cNvSpPr>
            <p:nvPr/>
          </p:nvSpPr>
          <p:spPr bwMode="auto">
            <a:xfrm>
              <a:off x="4660900" y="1943100"/>
              <a:ext cx="0" cy="228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63" name="Shape 62"/>
            <p:cNvCxnSpPr>
              <a:stCxn id="20492" idx="0"/>
              <a:endCxn id="20491" idx="1"/>
            </p:cNvCxnSpPr>
            <p:nvPr/>
          </p:nvCxnSpPr>
          <p:spPr>
            <a:xfrm rot="5400000" flipH="1" flipV="1">
              <a:off x="2377282" y="1585119"/>
              <a:ext cx="214312" cy="75565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hape 66"/>
            <p:cNvCxnSpPr>
              <a:stCxn id="20492" idx="2"/>
            </p:cNvCxnSpPr>
            <p:nvPr/>
          </p:nvCxnSpPr>
          <p:spPr>
            <a:xfrm rot="16200000" flipH="1">
              <a:off x="2333626" y="2486025"/>
              <a:ext cx="258762" cy="712787"/>
            </a:xfrm>
            <a:prstGeom prst="bentConnector2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rot="10800000">
              <a:off x="1066800" y="1851025"/>
              <a:ext cx="1066800" cy="158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10800000">
              <a:off x="1066800" y="2970213"/>
              <a:ext cx="1066800" cy="1587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FastChange46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57800" y="3820593"/>
            <a:ext cx="3429000" cy="24449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0" y="1521000"/>
            <a:ext cx="1524000" cy="1908000"/>
          </a:xfrm>
          <a:prstGeom prst="rect">
            <a:avLst/>
          </a:prstGeom>
        </p:spPr>
      </p:pic>
      <p:pic>
        <p:nvPicPr>
          <p:cNvPr id="38" name="Picture 3" descr="9points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9" y="1914777"/>
            <a:ext cx="927560" cy="96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482E2A-8A1E-EF47-9BD2-E74FD8A0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4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5976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2533C"/>
                </a:solidFill>
              </a:rPr>
              <a:t>Surprise Types and Key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surprise</a:t>
            </a:r>
          </a:p>
          <a:p>
            <a:pPr lvl="1"/>
            <a:r>
              <a:rPr lang="en-US" dirty="0"/>
              <a:t>Unexpected failures</a:t>
            </a:r>
          </a:p>
          <a:p>
            <a:pPr lvl="1"/>
            <a:r>
              <a:rPr lang="en-US" dirty="0"/>
              <a:t>Unexpected successes</a:t>
            </a:r>
          </a:p>
          <a:p>
            <a:pPr lvl="1"/>
            <a:r>
              <a:rPr lang="en-US" dirty="0"/>
              <a:t>Null prediction surprise </a:t>
            </a:r>
          </a:p>
          <a:p>
            <a:pPr lvl="2"/>
            <a:r>
              <a:rPr lang="en-US" dirty="0"/>
              <a:t>When there is no a priori model</a:t>
            </a:r>
          </a:p>
          <a:p>
            <a:r>
              <a:rPr lang="en-US" dirty="0"/>
              <a:t>Differentiate “new information” from noise</a:t>
            </a:r>
          </a:p>
          <a:p>
            <a:pPr lvl="1"/>
            <a:r>
              <a:rPr lang="en-US" dirty="0"/>
              <a:t>Focus attention on the relevant features</a:t>
            </a:r>
          </a:p>
          <a:p>
            <a:pPr lvl="1"/>
            <a:r>
              <a:rPr lang="en-US" dirty="0"/>
              <a:t>Seek differences that are statistically significant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B35F6-A3D3-2F43-BEB7-5B0A3AD2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76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912" y="175247"/>
            <a:ext cx="7956567" cy="11430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Surprise-Based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332" y="1431630"/>
            <a:ext cx="5684917" cy="304849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Herbert A. Simon (1916-2001)</a:t>
            </a:r>
          </a:p>
          <a:p>
            <a:pPr lvl="1"/>
            <a:r>
              <a:rPr lang="en-US" dirty="0"/>
              <a:t>Nobel Prize Winner (AI, Machine Discovery)</a:t>
            </a:r>
          </a:p>
          <a:p>
            <a:r>
              <a:rPr lang="en-US" dirty="0"/>
              <a:t>Wei-Min Shen (1983 </a:t>
            </a:r>
            <a:r>
              <a:rPr lang="mr-IN" dirty="0"/>
              <a:t>–</a:t>
            </a:r>
            <a:r>
              <a:rPr lang="en-US" dirty="0"/>
              <a:t> present)</a:t>
            </a:r>
          </a:p>
          <a:p>
            <a:pPr lvl="1"/>
            <a:r>
              <a:rPr lang="en-US" dirty="0"/>
              <a:t>Autonomous Learning from the Environment</a:t>
            </a:r>
          </a:p>
          <a:p>
            <a:r>
              <a:rPr lang="en-US" dirty="0"/>
              <a:t>Nadeesha Ranasinghe (2005 </a:t>
            </a:r>
            <a:r>
              <a:rPr lang="mr-IN" dirty="0"/>
              <a:t>–</a:t>
            </a:r>
            <a:r>
              <a:rPr lang="en-US" dirty="0"/>
              <a:t> present)</a:t>
            </a:r>
          </a:p>
          <a:p>
            <a:pPr lvl="1"/>
            <a:r>
              <a:rPr lang="en-US" dirty="0"/>
              <a:t>Learn and predict unexpected changes</a:t>
            </a:r>
          </a:p>
          <a:p>
            <a:r>
              <a:rPr lang="en-US" dirty="0"/>
              <a:t>Thomas J. Collins (2013 </a:t>
            </a:r>
            <a:r>
              <a:rPr lang="mr-IN" dirty="0"/>
              <a:t>–</a:t>
            </a:r>
            <a:r>
              <a:rPr lang="en-US" dirty="0"/>
              <a:t> present)</a:t>
            </a:r>
          </a:p>
          <a:p>
            <a:pPr lvl="1"/>
            <a:r>
              <a:rPr lang="en-US" dirty="0"/>
              <a:t>Discovery of hidden/latent structures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69" y="4648695"/>
            <a:ext cx="2998103" cy="2097046"/>
          </a:xfrm>
          <a:prstGeom prst="rect">
            <a:avLst/>
          </a:prstGeom>
          <a:noFill/>
          <a:ln>
            <a:solidFill>
              <a:srgbClr val="7A7A7A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490" y="440822"/>
            <a:ext cx="2868440" cy="2009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014" y="2474664"/>
            <a:ext cx="2918789" cy="2193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973" y="4701787"/>
            <a:ext cx="3389503" cy="2043954"/>
          </a:xfrm>
          <a:prstGeom prst="rect">
            <a:avLst/>
          </a:prstGeom>
          <a:ln>
            <a:solidFill>
              <a:srgbClr val="7A7A7A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880" y="4621575"/>
            <a:ext cx="1726306" cy="212416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B95BC1-BE55-9D47-B871-0EDF112B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542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My Research on Data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444" y="1674465"/>
            <a:ext cx="8719521" cy="4312160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 err="1"/>
              <a:t>DataCrystal</a:t>
            </a:r>
            <a:r>
              <a:rPr lang="en-US" dirty="0"/>
              <a:t> for knowledge discovery from big data (NSF)</a:t>
            </a:r>
          </a:p>
          <a:p>
            <a:r>
              <a:rPr lang="en-US" dirty="0">
                <a:solidFill>
                  <a:schemeClr val="tx1"/>
                </a:solidFill>
              </a:rPr>
              <a:t>Discovery hidden variables from complex systems (DARPA)</a:t>
            </a:r>
          </a:p>
          <a:p>
            <a:r>
              <a:rPr lang="en-US" dirty="0"/>
              <a:t>Human Meridian Energy Sensing &amp; Harmonization</a:t>
            </a:r>
            <a:r>
              <a:rPr lang="en-US" dirty="0">
                <a:effectLst/>
              </a:rPr>
              <a:t> (USC+)</a:t>
            </a:r>
            <a:endParaRPr lang="en-US" dirty="0"/>
          </a:p>
          <a:p>
            <a:r>
              <a:rPr lang="en-US" dirty="0"/>
              <a:t>Digital hormone for distributed device coordination (NASA)</a:t>
            </a:r>
          </a:p>
          <a:p>
            <a:r>
              <a:rPr lang="en-US" dirty="0"/>
              <a:t>Biological </a:t>
            </a:r>
            <a:r>
              <a:rPr lang="en-US" dirty="0">
                <a:ea typeface="ＭＳ Ｐゴシック" pitchFamily="-112" charset="-128"/>
                <a:cs typeface="ＭＳ Ｐゴシック" pitchFamily="-112" charset="-128"/>
              </a:rPr>
              <a:t>Morphogenesis and digital hormones (Patents)</a:t>
            </a:r>
          </a:p>
          <a:p>
            <a:r>
              <a:rPr lang="en-US" dirty="0"/>
              <a:t>Human health as a distributed, complex, intelligent system</a:t>
            </a:r>
          </a:p>
          <a:p>
            <a:endParaRPr lang="en-US" dirty="0">
              <a:ea typeface="ＭＳ Ｐゴシック" pitchFamily="-112" charset="-128"/>
              <a:cs typeface="ＭＳ Ｐゴシック" pitchFamily="-112" charset="-128"/>
            </a:endParaRPr>
          </a:p>
          <a:p>
            <a:r>
              <a:rPr lang="en-US" dirty="0">
                <a:ea typeface="ＭＳ Ｐゴシック" pitchFamily="-112" charset="-128"/>
                <a:cs typeface="ＭＳ Ｐゴシック" pitchFamily="-112" charset="-128"/>
              </a:rPr>
              <a:t>Editorial Board Member, Handbook of Data Mining and Knowledge Discovery, Oxford University Press, 2001</a:t>
            </a:r>
          </a:p>
          <a:p>
            <a:r>
              <a:rPr lang="en-US" dirty="0">
                <a:ea typeface="ＭＳ Ｐゴシック" pitchFamily="-112" charset="-128"/>
                <a:cs typeface="ＭＳ Ｐゴシック" pitchFamily="-112" charset="-128"/>
              </a:rPr>
              <a:t>NSF Panel Member on Data Mining</a:t>
            </a:r>
          </a:p>
          <a:p>
            <a:r>
              <a:rPr lang="en-US" dirty="0">
                <a:ea typeface="ＭＳ Ｐゴシック" pitchFamily="-112" charset="-128"/>
              </a:rPr>
              <a:t>One of the early starters of KDD at AAAI 1992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D9C9F-B645-7949-B92B-D80521F80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70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My Research on Data Mining</a:t>
            </a:r>
          </a:p>
        </p:txBody>
      </p:sp>
      <p:pic>
        <p:nvPicPr>
          <p:cNvPr id="5" name="Content Placeholder 4" descr="Cover-HandBook-DM-KDD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6" b="14136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5AC05-E3E8-344D-8754-3C758528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54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3186" y="0"/>
            <a:ext cx="8688183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b="1" dirty="0">
                <a:solidFill>
                  <a:srgbClr val="FF0000"/>
                </a:solidFill>
                <a:cs typeface="+mj-cs"/>
              </a:rPr>
              <a:t>1997 </a:t>
            </a:r>
            <a:r>
              <a:rPr lang="en-US" sz="3200" b="1" dirty="0" err="1">
                <a:solidFill>
                  <a:srgbClr val="FF0000"/>
                </a:solidFill>
                <a:cs typeface="+mj-cs"/>
              </a:rPr>
              <a:t>RoboCup</a:t>
            </a:r>
            <a:r>
              <a:rPr lang="en-US" sz="3200" b="1" dirty="0">
                <a:solidFill>
                  <a:srgbClr val="FF0000"/>
                </a:solidFill>
                <a:cs typeface="+mj-cs"/>
              </a:rPr>
              <a:t> World Champion (CNN)</a:t>
            </a:r>
            <a:br>
              <a:rPr lang="en-US" sz="3200" b="1" dirty="0">
                <a:solidFill>
                  <a:srgbClr val="FF0000"/>
                </a:solidFill>
                <a:cs typeface="+mj-cs"/>
              </a:rPr>
            </a:br>
            <a:r>
              <a:rPr lang="en-US" sz="3200" b="1" dirty="0">
                <a:solidFill>
                  <a:srgbClr val="FF0000"/>
                </a:solidFill>
                <a:cs typeface="+mj-cs"/>
              </a:rPr>
              <a:t>(USC </a:t>
            </a:r>
            <a:r>
              <a:rPr lang="en-US" sz="3200" b="1" dirty="0" err="1">
                <a:solidFill>
                  <a:srgbClr val="FF0000"/>
                </a:solidFill>
                <a:cs typeface="+mj-cs"/>
              </a:rPr>
              <a:t>Dreamteam</a:t>
            </a:r>
            <a:r>
              <a:rPr lang="en-US" sz="3200" b="1" dirty="0">
                <a:solidFill>
                  <a:srgbClr val="FF0000"/>
                </a:solidFill>
                <a:cs typeface="+mj-cs"/>
              </a:rPr>
              <a:t>)</a:t>
            </a:r>
          </a:p>
        </p:txBody>
      </p:sp>
      <p:pic>
        <p:nvPicPr>
          <p:cNvPr id="140291" name="robot-cnn3.mov" descr="Macintosh HD:fall2007:robocup-serbia:robot-cnn3.mov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83" y="1080030"/>
            <a:ext cx="7109212" cy="5331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2D5BD1-A810-2341-9EA5-D9D8A07F0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9D68-4925-4040-870E-032995B8EFE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88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02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02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029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029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1E1C11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C00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99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E1C11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C00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99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E1C11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3824</TotalTime>
  <Words>2522</Words>
  <Application>Microsoft Macintosh PowerPoint</Application>
  <PresentationFormat>On-screen Show (4:3)</PresentationFormat>
  <Paragraphs>478</Paragraphs>
  <Slides>58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Cambria</vt:lpstr>
      <vt:lpstr>Helvetica Neue</vt:lpstr>
      <vt:lpstr>Tahoma</vt:lpstr>
      <vt:lpstr>Times New Roman</vt:lpstr>
      <vt:lpstr>Wingdings</vt:lpstr>
      <vt:lpstr>Default</vt:lpstr>
      <vt:lpstr>PowerPoint Presentation</vt:lpstr>
      <vt:lpstr>Outline</vt:lpstr>
      <vt:lpstr>DSCI-553 2022-S Teaching Team</vt:lpstr>
      <vt:lpstr>DSCI-553 2022-S Teaching Team</vt:lpstr>
      <vt:lpstr>USC Polymorphic Robotics Lab  http://www.isi.edu/robots</vt:lpstr>
      <vt:lpstr>Surprise-Based Learning</vt:lpstr>
      <vt:lpstr>My Research on Data Mining</vt:lpstr>
      <vt:lpstr>My Research on Data Mining</vt:lpstr>
      <vt:lpstr>1997 RoboCup World Champion (CNN) (USC Dreamteam)</vt:lpstr>
      <vt:lpstr>Introduction to SuperBot</vt:lpstr>
      <vt:lpstr>Please introduce yourself !</vt:lpstr>
      <vt:lpstr>What is Data Mining? About THIS Course </vt:lpstr>
      <vt:lpstr>What is Data Mining? Knowledge Discovery from Data</vt:lpstr>
      <vt:lpstr>PowerPoint Presentation</vt:lpstr>
      <vt:lpstr>PowerPoint Presentation</vt:lpstr>
      <vt:lpstr>Data Mining</vt:lpstr>
      <vt:lpstr>PowerPoint Presentation</vt:lpstr>
      <vt:lpstr>PowerPoint Presentation</vt:lpstr>
      <vt:lpstr>The Challenges of Big Data?</vt:lpstr>
      <vt:lpstr>What is Data Mining?</vt:lpstr>
      <vt:lpstr>Data Mining Tasks</vt:lpstr>
      <vt:lpstr>Meaningfulness of Analytic Answers</vt:lpstr>
      <vt:lpstr>Meaningfulness of Analytic Answers</vt:lpstr>
      <vt:lpstr>Meaningfulness of Analytic Answers (Cont’d)</vt:lpstr>
      <vt:lpstr>What matters when dealing with data?</vt:lpstr>
      <vt:lpstr>Data Mining: Cultures</vt:lpstr>
      <vt:lpstr>About THIS Course</vt:lpstr>
      <vt:lpstr>This Course</vt:lpstr>
      <vt:lpstr>What will we learn?</vt:lpstr>
      <vt:lpstr>What will we learn?</vt:lpstr>
      <vt:lpstr>How It All Fits Together</vt:lpstr>
      <vt:lpstr>Course Logistics</vt:lpstr>
      <vt:lpstr>Logistics: Communication</vt:lpstr>
      <vt:lpstr>Logistics: Communication</vt:lpstr>
      <vt:lpstr>Work for the Course</vt:lpstr>
      <vt:lpstr>Work for the Course</vt:lpstr>
      <vt:lpstr>Work for the Course</vt:lpstr>
      <vt:lpstr>Work for the Course</vt:lpstr>
      <vt:lpstr>Previous Winners (2021 Fall)</vt:lpstr>
      <vt:lpstr>Previous Winners (2021 Spring)</vt:lpstr>
      <vt:lpstr>Previous Winners (2019)</vt:lpstr>
      <vt:lpstr>Previous Winners (2018)</vt:lpstr>
      <vt:lpstr>Previous Winners (2017)</vt:lpstr>
      <vt:lpstr>Work for the Course</vt:lpstr>
      <vt:lpstr>Quiz and Lecture (where and when)</vt:lpstr>
      <vt:lpstr>Prerequisites</vt:lpstr>
      <vt:lpstr>Course Grade</vt:lpstr>
      <vt:lpstr>What’s After the Class?</vt:lpstr>
      <vt:lpstr>To-do items</vt:lpstr>
      <vt:lpstr>Schedule around Holidays</vt:lpstr>
      <vt:lpstr>About Auditing …</vt:lpstr>
      <vt:lpstr>Some Backup Slides</vt:lpstr>
      <vt:lpstr>My Other Research Topics</vt:lpstr>
      <vt:lpstr>Why Surprise-Based Learning?</vt:lpstr>
      <vt:lpstr>Machine Learning and Discovery</vt:lpstr>
      <vt:lpstr>SBL Objectives</vt:lpstr>
      <vt:lpstr>Surprise-Based Learning (Structure)</vt:lpstr>
      <vt:lpstr>Surprise Types and Key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Darren Ruddell</dc:creator>
  <cp:lastModifiedBy>Wei-Min Shen</cp:lastModifiedBy>
  <cp:revision>265</cp:revision>
  <cp:lastPrinted>2018-01-09T05:03:46Z</cp:lastPrinted>
  <dcterms:modified xsi:type="dcterms:W3CDTF">2022-01-12T19:07:45Z</dcterms:modified>
</cp:coreProperties>
</file>